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6" r:id="rId5"/>
  </p:sldMasterIdLst>
  <p:sldIdLst>
    <p:sldId id="256" r:id="rId6"/>
    <p:sldId id="307" r:id="rId7"/>
    <p:sldId id="299" r:id="rId8"/>
    <p:sldId id="300" r:id="rId9"/>
    <p:sldId id="301" r:id="rId10"/>
    <p:sldId id="302" r:id="rId11"/>
    <p:sldId id="328" r:id="rId12"/>
    <p:sldId id="329" r:id="rId13"/>
    <p:sldId id="330" r:id="rId14"/>
    <p:sldId id="280" r:id="rId15"/>
    <p:sldId id="331" r:id="rId16"/>
    <p:sldId id="332" r:id="rId17"/>
    <p:sldId id="303" r:id="rId18"/>
    <p:sldId id="304" r:id="rId19"/>
    <p:sldId id="271" r:id="rId20"/>
    <p:sldId id="305" r:id="rId21"/>
    <p:sldId id="306" r:id="rId22"/>
    <p:sldId id="308" r:id="rId23"/>
    <p:sldId id="327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09" r:id="rId38"/>
    <p:sldId id="324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8" r:id="rId49"/>
    <p:sldId id="269" r:id="rId50"/>
    <p:sldId id="270" r:id="rId51"/>
    <p:sldId id="272" r:id="rId52"/>
    <p:sldId id="273" r:id="rId53"/>
    <p:sldId id="274" r:id="rId54"/>
    <p:sldId id="275" r:id="rId55"/>
    <p:sldId id="276" r:id="rId56"/>
    <p:sldId id="325" r:id="rId57"/>
    <p:sldId id="267" r:id="rId58"/>
    <p:sldId id="277" r:id="rId59"/>
    <p:sldId id="278" r:id="rId60"/>
    <p:sldId id="279" r:id="rId61"/>
    <p:sldId id="282" r:id="rId62"/>
    <p:sldId id="283" r:id="rId63"/>
    <p:sldId id="281" r:id="rId64"/>
    <p:sldId id="286" r:id="rId65"/>
    <p:sldId id="287" r:id="rId66"/>
    <p:sldId id="288" r:id="rId67"/>
    <p:sldId id="289" r:id="rId68"/>
    <p:sldId id="290" r:id="rId69"/>
    <p:sldId id="298" r:id="rId70"/>
    <p:sldId id="326" r:id="rId71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00680-BC09-2BCC-8DA2-66A6AF61A05D}" v="2" dt="2024-03-21T19:26:40.819"/>
    <p1510:client id="{47D9FF90-DEFC-E570-AAA0-B69598F65204}" v="205" dt="2024-03-21T11:32:11.992"/>
    <p1510:client id="{6E2B5B33-8234-F46F-4D2F-FB2121744B89}" v="673" dt="2024-03-21T13:41:28.609"/>
    <p1510:client id="{76629D0A-C831-8E05-EF89-332783A78602}" v="526" dt="2024-03-21T11:14:13.686"/>
    <p1510:client id="{F25ED948-DFC3-4592-34A2-1428C05B716F}" v="15" dt="2024-03-21T14:32:55.110"/>
    <p1510:client id="{FD95E0A1-3B7F-360C-0E0A-D2B005BEEABD}" v="1" dt="2024-03-21T11:47:51.1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77" autoAdjust="0"/>
    <p:restoredTop sz="95119" autoAdjust="0"/>
  </p:normalViewPr>
  <p:slideViewPr>
    <p:cSldViewPr snapToGrid="0">
      <p:cViewPr varScale="1">
        <p:scale>
          <a:sx n="108" d="100"/>
          <a:sy n="108" d="100"/>
        </p:scale>
        <p:origin x="1296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周育薇" userId="40a98e5c-e67d-4e5d-8feb-a6c7cb8e9947" providerId="ADAL" clId="{2179D6A2-CFFB-4836-A905-1721A2B8368A}"/>
    <pc:docChg chg="undo custSel modSld">
      <pc:chgData name="周育薇" userId="40a98e5c-e67d-4e5d-8feb-a6c7cb8e9947" providerId="ADAL" clId="{2179D6A2-CFFB-4836-A905-1721A2B8368A}" dt="2024-03-21T11:28:16.311" v="246" actId="1035"/>
      <pc:docMkLst>
        <pc:docMk/>
      </pc:docMkLst>
      <pc:sldChg chg="modSp mod">
        <pc:chgData name="周育薇" userId="40a98e5c-e67d-4e5d-8feb-a6c7cb8e9947" providerId="ADAL" clId="{2179D6A2-CFFB-4836-A905-1721A2B8368A}" dt="2024-03-21T11:15:48.417" v="20" actId="404"/>
        <pc:sldMkLst>
          <pc:docMk/>
          <pc:sldMk cId="0" sldId="260"/>
        </pc:sldMkLst>
        <pc:spChg chg="mod">
          <ac:chgData name="周育薇" userId="40a98e5c-e67d-4e5d-8feb-a6c7cb8e9947" providerId="ADAL" clId="{2179D6A2-CFFB-4836-A905-1721A2B8368A}" dt="2024-03-21T11:15:48.417" v="20" actId="404"/>
          <ac:spMkLst>
            <pc:docMk/>
            <pc:sldMk cId="0" sldId="260"/>
            <ac:spMk id="3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15:07.756" v="14" actId="20577"/>
          <ac:spMkLst>
            <pc:docMk/>
            <pc:sldMk cId="0" sldId="260"/>
            <ac:spMk id="4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17:29.894" v="67" actId="20577"/>
        <pc:sldMkLst>
          <pc:docMk/>
          <pc:sldMk cId="0" sldId="261"/>
        </pc:sldMkLst>
        <pc:spChg chg="mod">
          <ac:chgData name="周育薇" userId="40a98e5c-e67d-4e5d-8feb-a6c7cb8e9947" providerId="ADAL" clId="{2179D6A2-CFFB-4836-A905-1721A2B8368A}" dt="2024-03-21T11:15:57.069" v="22" actId="404"/>
          <ac:spMkLst>
            <pc:docMk/>
            <pc:sldMk cId="0" sldId="261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17:29.894" v="67" actId="20577"/>
          <ac:spMkLst>
            <pc:docMk/>
            <pc:sldMk cId="0" sldId="261"/>
            <ac:spMk id="3" creationId="{00000000-0000-0000-0000-000000000000}"/>
          </ac:spMkLst>
        </pc:spChg>
        <pc:picChg chg="mod">
          <ac:chgData name="周育薇" userId="40a98e5c-e67d-4e5d-8feb-a6c7cb8e9947" providerId="ADAL" clId="{2179D6A2-CFFB-4836-A905-1721A2B8368A}" dt="2024-03-21T11:16:57.675" v="49" actId="1076"/>
          <ac:picMkLst>
            <pc:docMk/>
            <pc:sldMk cId="0" sldId="261"/>
            <ac:picMk id="4" creationId="{00000000-0000-0000-0000-000000000000}"/>
          </ac:picMkLst>
        </pc:picChg>
      </pc:sldChg>
      <pc:sldChg chg="modSp mod">
        <pc:chgData name="周育薇" userId="40a98e5c-e67d-4e5d-8feb-a6c7cb8e9947" providerId="ADAL" clId="{2179D6A2-CFFB-4836-A905-1721A2B8368A}" dt="2024-03-21T11:16:54.074" v="48" actId="1076"/>
        <pc:sldMkLst>
          <pc:docMk/>
          <pc:sldMk cId="0" sldId="262"/>
        </pc:sldMkLst>
        <pc:spChg chg="mod">
          <ac:chgData name="周育薇" userId="40a98e5c-e67d-4e5d-8feb-a6c7cb8e9947" providerId="ADAL" clId="{2179D6A2-CFFB-4836-A905-1721A2B8368A}" dt="2024-03-21T11:16:03.417" v="24" actId="404"/>
          <ac:spMkLst>
            <pc:docMk/>
            <pc:sldMk cId="0" sldId="262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16:50.125" v="47" actId="20577"/>
          <ac:spMkLst>
            <pc:docMk/>
            <pc:sldMk cId="0" sldId="262"/>
            <ac:spMk id="3" creationId="{00000000-0000-0000-0000-000000000000}"/>
          </ac:spMkLst>
        </pc:spChg>
        <pc:picChg chg="mod">
          <ac:chgData name="周育薇" userId="40a98e5c-e67d-4e5d-8feb-a6c7cb8e9947" providerId="ADAL" clId="{2179D6A2-CFFB-4836-A905-1721A2B8368A}" dt="2024-03-21T11:16:54.074" v="48" actId="1076"/>
          <ac:picMkLst>
            <pc:docMk/>
            <pc:sldMk cId="0" sldId="262"/>
            <ac:picMk id="4" creationId="{00000000-0000-0000-0000-000000000000}"/>
          </ac:picMkLst>
        </pc:picChg>
      </pc:sldChg>
      <pc:sldChg chg="modSp mod">
        <pc:chgData name="周育薇" userId="40a98e5c-e67d-4e5d-8feb-a6c7cb8e9947" providerId="ADAL" clId="{2179D6A2-CFFB-4836-A905-1721A2B8368A}" dt="2024-03-21T11:20:10.036" v="84" actId="404"/>
        <pc:sldMkLst>
          <pc:docMk/>
          <pc:sldMk cId="0" sldId="263"/>
        </pc:sldMkLst>
        <pc:spChg chg="mod">
          <ac:chgData name="周育薇" userId="40a98e5c-e67d-4e5d-8feb-a6c7cb8e9947" providerId="ADAL" clId="{2179D6A2-CFFB-4836-A905-1721A2B8368A}" dt="2024-03-21T11:20:10.036" v="84" actId="404"/>
          <ac:spMkLst>
            <pc:docMk/>
            <pc:sldMk cId="0" sldId="263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19:37.803" v="80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20:45.987" v="90" actId="1076"/>
        <pc:sldMkLst>
          <pc:docMk/>
          <pc:sldMk cId="0" sldId="264"/>
        </pc:sldMkLst>
        <pc:spChg chg="mod">
          <ac:chgData name="周育薇" userId="40a98e5c-e67d-4e5d-8feb-a6c7cb8e9947" providerId="ADAL" clId="{2179D6A2-CFFB-4836-A905-1721A2B8368A}" dt="2024-03-21T11:20:04.195" v="83" actId="404"/>
          <ac:spMkLst>
            <pc:docMk/>
            <pc:sldMk cId="0" sldId="264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0:45.987" v="90" actId="1076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20:39.620" v="88" actId="1076"/>
        <pc:sldMkLst>
          <pc:docMk/>
          <pc:sldMk cId="0" sldId="265"/>
        </pc:sldMkLst>
        <pc:spChg chg="mod">
          <ac:chgData name="周育薇" userId="40a98e5c-e67d-4e5d-8feb-a6c7cb8e9947" providerId="ADAL" clId="{2179D6A2-CFFB-4836-A905-1721A2B8368A}" dt="2024-03-21T11:20:20.214" v="85" actId="404"/>
          <ac:spMkLst>
            <pc:docMk/>
            <pc:sldMk cId="0" sldId="265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0:32.659" v="87" actId="404"/>
          <ac:spMkLst>
            <pc:docMk/>
            <pc:sldMk cId="0" sldId="265"/>
            <ac:spMk id="3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0:39.620" v="88" actId="1076"/>
          <ac:spMkLst>
            <pc:docMk/>
            <pc:sldMk cId="0" sldId="265"/>
            <ac:spMk id="4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21:11.386" v="95" actId="1076"/>
        <pc:sldMkLst>
          <pc:docMk/>
          <pc:sldMk cId="0" sldId="266"/>
        </pc:sldMkLst>
        <pc:spChg chg="mod">
          <ac:chgData name="周育薇" userId="40a98e5c-e67d-4e5d-8feb-a6c7cb8e9947" providerId="ADAL" clId="{2179D6A2-CFFB-4836-A905-1721A2B8368A}" dt="2024-03-21T11:20:56.690" v="92" actId="2711"/>
          <ac:spMkLst>
            <pc:docMk/>
            <pc:sldMk cId="0" sldId="266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1:03.413" v="94" actId="404"/>
          <ac:spMkLst>
            <pc:docMk/>
            <pc:sldMk cId="0" sldId="266"/>
            <ac:spMk id="3" creationId="{00000000-0000-0000-0000-000000000000}"/>
          </ac:spMkLst>
        </pc:spChg>
        <pc:picChg chg="mod">
          <ac:chgData name="周育薇" userId="40a98e5c-e67d-4e5d-8feb-a6c7cb8e9947" providerId="ADAL" clId="{2179D6A2-CFFB-4836-A905-1721A2B8368A}" dt="2024-03-21T11:21:11.386" v="95" actId="1076"/>
          <ac:picMkLst>
            <pc:docMk/>
            <pc:sldMk cId="0" sldId="266"/>
            <ac:picMk id="4" creationId="{00000000-0000-0000-0000-000000000000}"/>
          </ac:picMkLst>
        </pc:picChg>
      </pc:sldChg>
      <pc:sldChg chg="modSp mod">
        <pc:chgData name="周育薇" userId="40a98e5c-e67d-4e5d-8feb-a6c7cb8e9947" providerId="ADAL" clId="{2179D6A2-CFFB-4836-A905-1721A2B8368A}" dt="2024-03-21T11:21:31.595" v="98" actId="404"/>
        <pc:sldMkLst>
          <pc:docMk/>
          <pc:sldMk cId="0" sldId="268"/>
        </pc:sldMkLst>
        <pc:spChg chg="mod">
          <ac:chgData name="周育薇" userId="40a98e5c-e67d-4e5d-8feb-a6c7cb8e9947" providerId="ADAL" clId="{2179D6A2-CFFB-4836-A905-1721A2B8368A}" dt="2024-03-21T11:21:16.862" v="96" actId="404"/>
          <ac:spMkLst>
            <pc:docMk/>
            <pc:sldMk cId="0" sldId="268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1:31.595" v="98" actId="404"/>
          <ac:spMkLst>
            <pc:docMk/>
            <pc:sldMk cId="0" sldId="268"/>
            <ac:spMk id="3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22:29.862" v="119" actId="20577"/>
        <pc:sldMkLst>
          <pc:docMk/>
          <pc:sldMk cId="0" sldId="269"/>
        </pc:sldMkLst>
        <pc:spChg chg="mod">
          <ac:chgData name="周育薇" userId="40a98e5c-e67d-4e5d-8feb-a6c7cb8e9947" providerId="ADAL" clId="{2179D6A2-CFFB-4836-A905-1721A2B8368A}" dt="2024-03-21T11:21:46.974" v="99" actId="404"/>
          <ac:spMkLst>
            <pc:docMk/>
            <pc:sldMk cId="0" sldId="269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2:29.862" v="119" actId="20577"/>
          <ac:spMkLst>
            <pc:docMk/>
            <pc:sldMk cId="0" sldId="269"/>
            <ac:spMk id="3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23:49.185" v="153" actId="20577"/>
        <pc:sldMkLst>
          <pc:docMk/>
          <pc:sldMk cId="0" sldId="270"/>
        </pc:sldMkLst>
        <pc:spChg chg="mod">
          <ac:chgData name="周育薇" userId="40a98e5c-e67d-4e5d-8feb-a6c7cb8e9947" providerId="ADAL" clId="{2179D6A2-CFFB-4836-A905-1721A2B8368A}" dt="2024-03-21T11:22:40.991" v="120" actId="404"/>
          <ac:spMkLst>
            <pc:docMk/>
            <pc:sldMk cId="0" sldId="270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3:49.185" v="153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24:31.335" v="160" actId="1076"/>
        <pc:sldMkLst>
          <pc:docMk/>
          <pc:sldMk cId="1787542733" sldId="271"/>
        </pc:sldMkLst>
        <pc:spChg chg="mod">
          <ac:chgData name="周育薇" userId="40a98e5c-e67d-4e5d-8feb-a6c7cb8e9947" providerId="ADAL" clId="{2179D6A2-CFFB-4836-A905-1721A2B8368A}" dt="2024-03-21T11:23:58.532" v="154" actId="404"/>
          <ac:spMkLst>
            <pc:docMk/>
            <pc:sldMk cId="1787542733" sldId="271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4:19.103" v="159" actId="14100"/>
          <ac:spMkLst>
            <pc:docMk/>
            <pc:sldMk cId="1787542733" sldId="271"/>
            <ac:spMk id="3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4:31.335" v="160" actId="1076"/>
          <ac:spMkLst>
            <pc:docMk/>
            <pc:sldMk cId="1787542733" sldId="271"/>
            <ac:spMk id="4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25:08.838" v="166" actId="1076"/>
        <pc:sldMkLst>
          <pc:docMk/>
          <pc:sldMk cId="0" sldId="272"/>
        </pc:sldMkLst>
        <pc:spChg chg="mod">
          <ac:chgData name="周育薇" userId="40a98e5c-e67d-4e5d-8feb-a6c7cb8e9947" providerId="ADAL" clId="{2179D6A2-CFFB-4836-A905-1721A2B8368A}" dt="2024-03-21T11:24:41.393" v="162" actId="404"/>
          <ac:spMkLst>
            <pc:docMk/>
            <pc:sldMk cId="0" sldId="272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4:55.914" v="165" actId="14100"/>
          <ac:spMkLst>
            <pc:docMk/>
            <pc:sldMk cId="0" sldId="272"/>
            <ac:spMk id="3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5:08.838" v="166" actId="1076"/>
          <ac:spMkLst>
            <pc:docMk/>
            <pc:sldMk cId="0" sldId="272"/>
            <ac:spMk id="4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25:51.370" v="185" actId="20577"/>
        <pc:sldMkLst>
          <pc:docMk/>
          <pc:sldMk cId="0" sldId="273"/>
        </pc:sldMkLst>
        <pc:spChg chg="mod">
          <ac:chgData name="周育薇" userId="40a98e5c-e67d-4e5d-8feb-a6c7cb8e9947" providerId="ADAL" clId="{2179D6A2-CFFB-4836-A905-1721A2B8368A}" dt="2024-03-21T11:25:25.097" v="168" actId="404"/>
          <ac:spMkLst>
            <pc:docMk/>
            <pc:sldMk cId="0" sldId="273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5:51.370" v="185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5:19.960" v="167" actId="1076"/>
          <ac:spMkLst>
            <pc:docMk/>
            <pc:sldMk cId="0" sldId="273"/>
            <ac:spMk id="4" creationId="{00000000-0000-0000-0000-000000000000}"/>
          </ac:spMkLst>
        </pc:spChg>
      </pc:sldChg>
      <pc:sldChg chg="modSp mod">
        <pc:chgData name="周育薇" userId="40a98e5c-e67d-4e5d-8feb-a6c7cb8e9947" providerId="ADAL" clId="{2179D6A2-CFFB-4836-A905-1721A2B8368A}" dt="2024-03-21T11:28:16.311" v="246" actId="1035"/>
        <pc:sldMkLst>
          <pc:docMk/>
          <pc:sldMk cId="0" sldId="274"/>
        </pc:sldMkLst>
        <pc:spChg chg="mod">
          <ac:chgData name="周育薇" userId="40a98e5c-e67d-4e5d-8feb-a6c7cb8e9947" providerId="ADAL" clId="{2179D6A2-CFFB-4836-A905-1721A2B8368A}" dt="2024-03-21T11:26:00.542" v="186" actId="404"/>
          <ac:spMkLst>
            <pc:docMk/>
            <pc:sldMk cId="0" sldId="274"/>
            <ac:spMk id="2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6:05.173" v="187" actId="2711"/>
          <ac:spMkLst>
            <pc:docMk/>
            <pc:sldMk cId="0" sldId="274"/>
            <ac:spMk id="3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6:20.957" v="188" actId="1076"/>
          <ac:spMkLst>
            <pc:docMk/>
            <pc:sldMk cId="0" sldId="274"/>
            <ac:spMk id="4" creationId="{00000000-0000-0000-0000-000000000000}"/>
          </ac:spMkLst>
        </pc:spChg>
        <pc:spChg chg="mod">
          <ac:chgData name="周育薇" userId="40a98e5c-e67d-4e5d-8feb-a6c7cb8e9947" providerId="ADAL" clId="{2179D6A2-CFFB-4836-A905-1721A2B8368A}" dt="2024-03-21T11:28:16.311" v="246" actId="1035"/>
          <ac:spMkLst>
            <pc:docMk/>
            <pc:sldMk cId="0" sldId="274"/>
            <ac:spMk id="8" creationId="{00000000-0000-0000-0000-000000000000}"/>
          </ac:spMkLst>
        </pc:spChg>
        <pc:grpChg chg="mod">
          <ac:chgData name="周育薇" userId="40a98e5c-e67d-4e5d-8feb-a6c7cb8e9947" providerId="ADAL" clId="{2179D6A2-CFFB-4836-A905-1721A2B8368A}" dt="2024-03-21T11:28:16.311" v="246" actId="1035"/>
          <ac:grpSpMkLst>
            <pc:docMk/>
            <pc:sldMk cId="0" sldId="274"/>
            <ac:grpSpMk id="5" creationId="{00000000-0000-0000-0000-000000000000}"/>
          </ac:grpSpMkLst>
        </pc:grpChg>
      </pc:sldChg>
    </pc:docChg>
  </pc:docChgLst>
  <pc:docChgLst>
    <pc:chgData name="李歐文" userId="S::s1093705@mail.yzu.edu.tw::ac4eb9f9-f1dc-483d-8fd3-1c3931a8f813" providerId="AD" clId="Web-{47D9FF90-DEFC-E570-AAA0-B69598F65204}"/>
    <pc:docChg chg="modSld">
      <pc:chgData name="李歐文" userId="S::s1093705@mail.yzu.edu.tw::ac4eb9f9-f1dc-483d-8fd3-1c3931a8f813" providerId="AD" clId="Web-{47D9FF90-DEFC-E570-AAA0-B69598F65204}" dt="2024-03-21T11:32:09.383" v="96"/>
      <pc:docMkLst>
        <pc:docMk/>
      </pc:docMkLst>
      <pc:sldChg chg="modSp">
        <pc:chgData name="李歐文" userId="S::s1093705@mail.yzu.edu.tw::ac4eb9f9-f1dc-483d-8fd3-1c3931a8f813" providerId="AD" clId="Web-{47D9FF90-DEFC-E570-AAA0-B69598F65204}" dt="2024-03-21T10:46:11.162" v="1" actId="20577"/>
        <pc:sldMkLst>
          <pc:docMk/>
          <pc:sldMk cId="0" sldId="259"/>
        </pc:sldMkLst>
        <pc:spChg chg="mod">
          <ac:chgData name="李歐文" userId="S::s1093705@mail.yzu.edu.tw::ac4eb9f9-f1dc-483d-8fd3-1c3931a8f813" providerId="AD" clId="Web-{47D9FF90-DEFC-E570-AAA0-B69598F65204}" dt="2024-03-21T10:46:11.162" v="1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46:14.428" v="2" actId="20577"/>
        <pc:sldMkLst>
          <pc:docMk/>
          <pc:sldMk cId="0" sldId="260"/>
        </pc:sldMkLst>
        <pc:spChg chg="mod">
          <ac:chgData name="李歐文" userId="S::s1093705@mail.yzu.edu.tw::ac4eb9f9-f1dc-483d-8fd3-1c3931a8f813" providerId="AD" clId="Web-{47D9FF90-DEFC-E570-AAA0-B69598F65204}" dt="2024-03-21T10:46:14.428" v="2" actId="20577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48:59.260" v="5" actId="20577"/>
        <pc:sldMkLst>
          <pc:docMk/>
          <pc:sldMk cId="0" sldId="261"/>
        </pc:sldMkLst>
        <pc:spChg chg="mod">
          <ac:chgData name="李歐文" userId="S::s1093705@mail.yzu.edu.tw::ac4eb9f9-f1dc-483d-8fd3-1c3931a8f813" providerId="AD" clId="Web-{47D9FF90-DEFC-E570-AAA0-B69598F65204}" dt="2024-03-21T10:48:59.260" v="5" actId="20577"/>
          <ac:spMkLst>
            <pc:docMk/>
            <pc:sldMk cId="0" sldId="261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46:19.928" v="4" actId="20577"/>
        <pc:sldMkLst>
          <pc:docMk/>
          <pc:sldMk cId="0" sldId="262"/>
        </pc:sldMkLst>
        <pc:spChg chg="mod">
          <ac:chgData name="李歐文" userId="S::s1093705@mail.yzu.edu.tw::ac4eb9f9-f1dc-483d-8fd3-1c3931a8f813" providerId="AD" clId="Web-{47D9FF90-DEFC-E570-AAA0-B69598F65204}" dt="2024-03-21T10:46:19.928" v="4" actId="20577"/>
          <ac:spMkLst>
            <pc:docMk/>
            <pc:sldMk cId="0" sldId="262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57:47.258" v="6" actId="20577"/>
        <pc:sldMkLst>
          <pc:docMk/>
          <pc:sldMk cId="0" sldId="264"/>
        </pc:sldMkLst>
        <pc:spChg chg="mod">
          <ac:chgData name="李歐文" userId="S::s1093705@mail.yzu.edu.tw::ac4eb9f9-f1dc-483d-8fd3-1c3931a8f813" providerId="AD" clId="Web-{47D9FF90-DEFC-E570-AAA0-B69598F65204}" dt="2024-03-21T10:57:47.258" v="6" actId="20577"/>
          <ac:spMkLst>
            <pc:docMk/>
            <pc:sldMk cId="0" sldId="264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57:49.836" v="7" actId="20577"/>
        <pc:sldMkLst>
          <pc:docMk/>
          <pc:sldMk cId="0" sldId="265"/>
        </pc:sldMkLst>
        <pc:spChg chg="mod">
          <ac:chgData name="李歐文" userId="S::s1093705@mail.yzu.edu.tw::ac4eb9f9-f1dc-483d-8fd3-1c3931a8f813" providerId="AD" clId="Web-{47D9FF90-DEFC-E570-AAA0-B69598F65204}" dt="2024-03-21T10:57:49.836" v="7" actId="20577"/>
          <ac:spMkLst>
            <pc:docMk/>
            <pc:sldMk cId="0" sldId="265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57:54.305" v="9" actId="20577"/>
        <pc:sldMkLst>
          <pc:docMk/>
          <pc:sldMk cId="0" sldId="266"/>
        </pc:sldMkLst>
        <pc:spChg chg="mod">
          <ac:chgData name="李歐文" userId="S::s1093705@mail.yzu.edu.tw::ac4eb9f9-f1dc-483d-8fd3-1c3931a8f813" providerId="AD" clId="Web-{47D9FF90-DEFC-E570-AAA0-B69598F65204}" dt="2024-03-21T10:57:54.305" v="9" actId="20577"/>
          <ac:spMkLst>
            <pc:docMk/>
            <pc:sldMk cId="0" sldId="266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58:57.807" v="13" actId="20577"/>
        <pc:sldMkLst>
          <pc:docMk/>
          <pc:sldMk cId="0" sldId="269"/>
        </pc:sldMkLst>
        <pc:spChg chg="mod">
          <ac:chgData name="李歐文" userId="S::s1093705@mail.yzu.edu.tw::ac4eb9f9-f1dc-483d-8fd3-1c3931a8f813" providerId="AD" clId="Web-{47D9FF90-DEFC-E570-AAA0-B69598F65204}" dt="2024-03-21T10:58:57.807" v="13" actId="20577"/>
          <ac:spMkLst>
            <pc:docMk/>
            <pc:sldMk cId="0" sldId="269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59:04.635" v="19" actId="20577"/>
        <pc:sldMkLst>
          <pc:docMk/>
          <pc:sldMk cId="0" sldId="270"/>
        </pc:sldMkLst>
        <pc:spChg chg="mod">
          <ac:chgData name="李歐文" userId="S::s1093705@mail.yzu.edu.tw::ac4eb9f9-f1dc-483d-8fd3-1c3931a8f813" providerId="AD" clId="Web-{47D9FF90-DEFC-E570-AAA0-B69598F65204}" dt="2024-03-21T10:59:04.635" v="19" actId="20577"/>
          <ac:spMkLst>
            <pc:docMk/>
            <pc:sldMk cId="0" sldId="270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59:10.651" v="24" actId="20577"/>
        <pc:sldMkLst>
          <pc:docMk/>
          <pc:sldMk cId="1787542733" sldId="271"/>
        </pc:sldMkLst>
        <pc:spChg chg="mod">
          <ac:chgData name="李歐文" userId="S::s1093705@mail.yzu.edu.tw::ac4eb9f9-f1dc-483d-8fd3-1c3931a8f813" providerId="AD" clId="Web-{47D9FF90-DEFC-E570-AAA0-B69598F65204}" dt="2024-03-21T10:59:10.651" v="24" actId="20577"/>
          <ac:spMkLst>
            <pc:docMk/>
            <pc:sldMk cId="1787542733" sldId="271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59:16.401" v="31" actId="20577"/>
        <pc:sldMkLst>
          <pc:docMk/>
          <pc:sldMk cId="0" sldId="272"/>
        </pc:sldMkLst>
        <pc:spChg chg="mod">
          <ac:chgData name="李歐文" userId="S::s1093705@mail.yzu.edu.tw::ac4eb9f9-f1dc-483d-8fd3-1c3931a8f813" providerId="AD" clId="Web-{47D9FF90-DEFC-E570-AAA0-B69598F65204}" dt="2024-03-21T10:59:16.401" v="31" actId="20577"/>
          <ac:spMkLst>
            <pc:docMk/>
            <pc:sldMk cId="0" sldId="272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59:23.683" v="36" actId="20577"/>
        <pc:sldMkLst>
          <pc:docMk/>
          <pc:sldMk cId="0" sldId="273"/>
        </pc:sldMkLst>
        <pc:spChg chg="mod">
          <ac:chgData name="李歐文" userId="S::s1093705@mail.yzu.edu.tw::ac4eb9f9-f1dc-483d-8fd3-1c3931a8f813" providerId="AD" clId="Web-{47D9FF90-DEFC-E570-AAA0-B69598F65204}" dt="2024-03-21T10:59:23.683" v="36" actId="20577"/>
          <ac:spMkLst>
            <pc:docMk/>
            <pc:sldMk cId="0" sldId="273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0:59:30.839" v="41" actId="20577"/>
        <pc:sldMkLst>
          <pc:docMk/>
          <pc:sldMk cId="0" sldId="274"/>
        </pc:sldMkLst>
        <pc:spChg chg="mod">
          <ac:chgData name="李歐文" userId="S::s1093705@mail.yzu.edu.tw::ac4eb9f9-f1dc-483d-8fd3-1c3931a8f813" providerId="AD" clId="Web-{47D9FF90-DEFC-E570-AAA0-B69598F65204}" dt="2024-03-21T10:59:30.839" v="41" actId="20577"/>
          <ac:spMkLst>
            <pc:docMk/>
            <pc:sldMk cId="0" sldId="274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1:30:03.847" v="69"/>
        <pc:sldMkLst>
          <pc:docMk/>
          <pc:sldMk cId="0" sldId="275"/>
        </pc:sldMkLst>
        <pc:spChg chg="mod">
          <ac:chgData name="李歐文" userId="S::s1093705@mail.yzu.edu.tw::ac4eb9f9-f1dc-483d-8fd3-1c3931a8f813" providerId="AD" clId="Web-{47D9FF90-DEFC-E570-AAA0-B69598F65204}" dt="2024-03-21T10:59:41.402" v="47" actId="20577"/>
          <ac:spMkLst>
            <pc:docMk/>
            <pc:sldMk cId="0" sldId="275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0:03.800" v="66"/>
          <ac:spMkLst>
            <pc:docMk/>
            <pc:sldMk cId="0" sldId="275"/>
            <ac:spMk id="3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0:03.800" v="67"/>
          <ac:spMkLst>
            <pc:docMk/>
            <pc:sldMk cId="0" sldId="275"/>
            <ac:spMk id="4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0:03.800" v="68"/>
          <ac:spMkLst>
            <pc:docMk/>
            <pc:sldMk cId="0" sldId="275"/>
            <ac:spMk id="5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0:03.847" v="69"/>
          <ac:spMkLst>
            <pc:docMk/>
            <pc:sldMk cId="0" sldId="275"/>
            <ac:spMk id="6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1:30:20.129" v="73"/>
        <pc:sldMkLst>
          <pc:docMk/>
          <pc:sldMk cId="0" sldId="276"/>
        </pc:sldMkLst>
        <pc:spChg chg="mod">
          <ac:chgData name="李歐文" userId="S::s1093705@mail.yzu.edu.tw::ac4eb9f9-f1dc-483d-8fd3-1c3931a8f813" providerId="AD" clId="Web-{47D9FF90-DEFC-E570-AAA0-B69598F65204}" dt="2024-03-21T10:59:53.074" v="58" actId="14100"/>
          <ac:spMkLst>
            <pc:docMk/>
            <pc:sldMk cId="0" sldId="276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0:20.113" v="70"/>
          <ac:spMkLst>
            <pc:docMk/>
            <pc:sldMk cId="0" sldId="276"/>
            <ac:spMk id="3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0:20.113" v="71"/>
          <ac:spMkLst>
            <pc:docMk/>
            <pc:sldMk cId="0" sldId="276"/>
            <ac:spMk id="4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0:20.113" v="72"/>
          <ac:spMkLst>
            <pc:docMk/>
            <pc:sldMk cId="0" sldId="276"/>
            <ac:spMk id="5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0:20.129" v="73"/>
          <ac:spMkLst>
            <pc:docMk/>
            <pc:sldMk cId="0" sldId="276"/>
            <ac:spMk id="6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1:32:09.383" v="96"/>
        <pc:sldMkLst>
          <pc:docMk/>
          <pc:sldMk cId="0" sldId="277"/>
        </pc:sldMkLst>
        <pc:spChg chg="mod">
          <ac:chgData name="李歐文" userId="S::s1093705@mail.yzu.edu.tw::ac4eb9f9-f1dc-483d-8fd3-1c3931a8f813" providerId="AD" clId="Web-{47D9FF90-DEFC-E570-AAA0-B69598F65204}" dt="2024-03-21T11:32:09.383" v="96"/>
          <ac:spMkLst>
            <pc:docMk/>
            <pc:sldMk cId="0" sldId="277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2:09.383" v="95"/>
          <ac:spMkLst>
            <pc:docMk/>
            <pc:sldMk cId="0" sldId="277"/>
            <ac:spMk id="3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1:32:07.914" v="94"/>
        <pc:sldMkLst>
          <pc:docMk/>
          <pc:sldMk cId="0" sldId="278"/>
        </pc:sldMkLst>
        <pc:spChg chg="mod">
          <ac:chgData name="李歐文" userId="S::s1093705@mail.yzu.edu.tw::ac4eb9f9-f1dc-483d-8fd3-1c3931a8f813" providerId="AD" clId="Web-{47D9FF90-DEFC-E570-AAA0-B69598F65204}" dt="2024-03-21T11:32:07.914" v="94"/>
          <ac:spMkLst>
            <pc:docMk/>
            <pc:sldMk cId="0" sldId="278"/>
            <ac:spMk id="4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2:07.914" v="93"/>
          <ac:spMkLst>
            <pc:docMk/>
            <pc:sldMk cId="0" sldId="278"/>
            <ac:spMk id="5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2:07.914" v="92"/>
          <ac:spMkLst>
            <pc:docMk/>
            <pc:sldMk cId="0" sldId="278"/>
            <ac:spMk id="6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2:07.914" v="91"/>
          <ac:spMkLst>
            <pc:docMk/>
            <pc:sldMk cId="0" sldId="278"/>
            <ac:spMk id="7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1:32:07.414" v="90"/>
        <pc:sldMkLst>
          <pc:docMk/>
          <pc:sldMk cId="0" sldId="279"/>
        </pc:sldMkLst>
        <pc:spChg chg="mod">
          <ac:chgData name="李歐文" userId="S::s1093705@mail.yzu.edu.tw::ac4eb9f9-f1dc-483d-8fd3-1c3931a8f813" providerId="AD" clId="Web-{47D9FF90-DEFC-E570-AAA0-B69598F65204}" dt="2024-03-21T11:32:07.414" v="90"/>
          <ac:spMkLst>
            <pc:docMk/>
            <pc:sldMk cId="0" sldId="279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2:07.414" v="89"/>
          <ac:spMkLst>
            <pc:docMk/>
            <pc:sldMk cId="0" sldId="279"/>
            <ac:spMk id="3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2:07.414" v="88"/>
          <ac:spMkLst>
            <pc:docMk/>
            <pc:sldMk cId="0" sldId="279"/>
            <ac:spMk id="4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47D9FF90-DEFC-E570-AAA0-B69598F65204}" dt="2024-03-21T11:32:06.570" v="87"/>
        <pc:sldMkLst>
          <pc:docMk/>
          <pc:sldMk cId="2540976862" sldId="280"/>
        </pc:sldMkLst>
        <pc:spChg chg="mod">
          <ac:chgData name="李歐文" userId="S::s1093705@mail.yzu.edu.tw::ac4eb9f9-f1dc-483d-8fd3-1c3931a8f813" providerId="AD" clId="Web-{47D9FF90-DEFC-E570-AAA0-B69598F65204}" dt="2024-03-21T11:32:06.570" v="87"/>
          <ac:spMkLst>
            <pc:docMk/>
            <pc:sldMk cId="2540976862" sldId="280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47D9FF90-DEFC-E570-AAA0-B69598F65204}" dt="2024-03-21T11:32:06.570" v="86"/>
          <ac:spMkLst>
            <pc:docMk/>
            <pc:sldMk cId="2540976862" sldId="280"/>
            <ac:spMk id="3" creationId="{00000000-0000-0000-0000-000000000000}"/>
          </ac:spMkLst>
        </pc:spChg>
      </pc:sldChg>
      <pc:sldChg chg="mod modShow">
        <pc:chgData name="李歐文" userId="S::s1093705@mail.yzu.edu.tw::ac4eb9f9-f1dc-483d-8fd3-1c3931a8f813" providerId="AD" clId="Web-{47D9FF90-DEFC-E570-AAA0-B69598F65204}" dt="2024-03-21T11:00:16.215" v="64"/>
        <pc:sldMkLst>
          <pc:docMk/>
          <pc:sldMk cId="0" sldId="291"/>
        </pc:sldMkLst>
      </pc:sldChg>
      <pc:sldChg chg="mod modShow">
        <pc:chgData name="李歐文" userId="S::s1093705@mail.yzu.edu.tw::ac4eb9f9-f1dc-483d-8fd3-1c3931a8f813" providerId="AD" clId="Web-{47D9FF90-DEFC-E570-AAA0-B69598F65204}" dt="2024-03-21T11:00:16.153" v="63"/>
        <pc:sldMkLst>
          <pc:docMk/>
          <pc:sldMk cId="0" sldId="292"/>
        </pc:sldMkLst>
      </pc:sldChg>
      <pc:sldChg chg="mod modShow">
        <pc:chgData name="李歐文" userId="S::s1093705@mail.yzu.edu.tw::ac4eb9f9-f1dc-483d-8fd3-1c3931a8f813" providerId="AD" clId="Web-{47D9FF90-DEFC-E570-AAA0-B69598F65204}" dt="2024-03-21T11:00:16.106" v="62"/>
        <pc:sldMkLst>
          <pc:docMk/>
          <pc:sldMk cId="0" sldId="293"/>
        </pc:sldMkLst>
      </pc:sldChg>
      <pc:sldChg chg="mod modShow">
        <pc:chgData name="李歐文" userId="S::s1093705@mail.yzu.edu.tw::ac4eb9f9-f1dc-483d-8fd3-1c3931a8f813" providerId="AD" clId="Web-{47D9FF90-DEFC-E570-AAA0-B69598F65204}" dt="2024-03-21T11:00:16.059" v="61"/>
        <pc:sldMkLst>
          <pc:docMk/>
          <pc:sldMk cId="0" sldId="294"/>
        </pc:sldMkLst>
      </pc:sldChg>
      <pc:sldChg chg="mod modShow">
        <pc:chgData name="李歐文" userId="S::s1093705@mail.yzu.edu.tw::ac4eb9f9-f1dc-483d-8fd3-1c3931a8f813" providerId="AD" clId="Web-{47D9FF90-DEFC-E570-AAA0-B69598F65204}" dt="2024-03-21T11:00:15.981" v="60"/>
        <pc:sldMkLst>
          <pc:docMk/>
          <pc:sldMk cId="0" sldId="295"/>
        </pc:sldMkLst>
      </pc:sldChg>
      <pc:sldChg chg="mod modShow">
        <pc:chgData name="李歐文" userId="S::s1093705@mail.yzu.edu.tw::ac4eb9f9-f1dc-483d-8fd3-1c3931a8f813" providerId="AD" clId="Web-{47D9FF90-DEFC-E570-AAA0-B69598F65204}" dt="2024-03-21T11:00:15.887" v="59"/>
        <pc:sldMkLst>
          <pc:docMk/>
          <pc:sldMk cId="0" sldId="296"/>
        </pc:sldMkLst>
      </pc:sldChg>
      <pc:sldChg chg="mod modShow">
        <pc:chgData name="李歐文" userId="S::s1093705@mail.yzu.edu.tw::ac4eb9f9-f1dc-483d-8fd3-1c3931a8f813" providerId="AD" clId="Web-{47D9FF90-DEFC-E570-AAA0-B69598F65204}" dt="2024-03-21T11:00:16.324" v="65"/>
        <pc:sldMkLst>
          <pc:docMk/>
          <pc:sldMk cId="0" sldId="297"/>
        </pc:sldMkLst>
      </pc:sldChg>
      <pc:sldChg chg="modSp">
        <pc:chgData name="李歐文" userId="S::s1093705@mail.yzu.edu.tw::ac4eb9f9-f1dc-483d-8fd3-1c3931a8f813" providerId="AD" clId="Web-{47D9FF90-DEFC-E570-AAA0-B69598F65204}" dt="2024-03-21T11:30:44.036" v="74"/>
        <pc:sldMkLst>
          <pc:docMk/>
          <pc:sldMk cId="0" sldId="298"/>
        </pc:sldMkLst>
        <pc:spChg chg="mod">
          <ac:chgData name="李歐文" userId="S::s1093705@mail.yzu.edu.tw::ac4eb9f9-f1dc-483d-8fd3-1c3931a8f813" providerId="AD" clId="Web-{47D9FF90-DEFC-E570-AAA0-B69598F65204}" dt="2024-03-21T11:30:44.036" v="74"/>
          <ac:spMkLst>
            <pc:docMk/>
            <pc:sldMk cId="0" sldId="298"/>
            <ac:spMk id="7" creationId="{00000000-0000-0000-0000-000000000000}"/>
          </ac:spMkLst>
        </pc:spChg>
      </pc:sldChg>
    </pc:docChg>
  </pc:docChgLst>
  <pc:docChgLst>
    <pc:chgData name="周育薇" userId="S::s1103802@mail.yzu.edu.tw::40a98e5c-e67d-4e5d-8feb-a6c7cb8e9947" providerId="AD" clId="Web-{76629D0A-C831-8E05-EF89-332783A78602}"/>
    <pc:docChg chg="modSld">
      <pc:chgData name="周育薇" userId="S::s1103802@mail.yzu.edu.tw::40a98e5c-e67d-4e5d-8feb-a6c7cb8e9947" providerId="AD" clId="Web-{76629D0A-C831-8E05-EF89-332783A78602}" dt="2024-03-21T11:14:13.686" v="367" actId="20577"/>
      <pc:docMkLst>
        <pc:docMk/>
      </pc:docMkLst>
      <pc:sldChg chg="modSp">
        <pc:chgData name="周育薇" userId="S::s1103802@mail.yzu.edu.tw::40a98e5c-e67d-4e5d-8feb-a6c7cb8e9947" providerId="AD" clId="Web-{76629D0A-C831-8E05-EF89-332783A78602}" dt="2024-03-21T11:06:50.269" v="33" actId="20577"/>
        <pc:sldMkLst>
          <pc:docMk/>
          <pc:sldMk cId="0" sldId="257"/>
        </pc:sldMkLst>
        <pc:spChg chg="mod">
          <ac:chgData name="周育薇" userId="S::s1103802@mail.yzu.edu.tw::40a98e5c-e67d-4e5d-8feb-a6c7cb8e9947" providerId="AD" clId="Web-{76629D0A-C831-8E05-EF89-332783A78602}" dt="2024-03-21T11:06:50.269" v="33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周育薇" userId="S::s1103802@mail.yzu.edu.tw::40a98e5c-e67d-4e5d-8feb-a6c7cb8e9947" providerId="AD" clId="Web-{76629D0A-C831-8E05-EF89-332783A78602}" dt="2024-03-21T11:06:32.581" v="29" actId="20577"/>
          <ac:spMkLst>
            <pc:docMk/>
            <pc:sldMk cId="0" sldId="257"/>
            <ac:spMk id="4" creationId="{00000000-0000-0000-0000-000000000000}"/>
          </ac:spMkLst>
        </pc:spChg>
      </pc:sldChg>
      <pc:sldChg chg="modSp">
        <pc:chgData name="周育薇" userId="S::s1103802@mail.yzu.edu.tw::40a98e5c-e67d-4e5d-8feb-a6c7cb8e9947" providerId="AD" clId="Web-{76629D0A-C831-8E05-EF89-332783A78602}" dt="2024-03-21T11:10:42.712" v="150" actId="20577"/>
        <pc:sldMkLst>
          <pc:docMk/>
          <pc:sldMk cId="0" sldId="258"/>
        </pc:sldMkLst>
        <pc:spChg chg="mod">
          <ac:chgData name="周育薇" userId="S::s1103802@mail.yzu.edu.tw::40a98e5c-e67d-4e5d-8feb-a6c7cb8e9947" providerId="AD" clId="Web-{76629D0A-C831-8E05-EF89-332783A78602}" dt="2024-03-21T11:07:32.285" v="47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周育薇" userId="S::s1103802@mail.yzu.edu.tw::40a98e5c-e67d-4e5d-8feb-a6c7cb8e9947" providerId="AD" clId="Web-{76629D0A-C831-8E05-EF89-332783A78602}" dt="2024-03-21T11:10:42.712" v="150" actId="20577"/>
          <ac:spMkLst>
            <pc:docMk/>
            <pc:sldMk cId="0" sldId="258"/>
            <ac:spMk id="3" creationId="{00000000-0000-0000-0000-000000000000}"/>
          </ac:spMkLst>
        </pc:spChg>
        <pc:picChg chg="mod">
          <ac:chgData name="周育薇" userId="S::s1103802@mail.yzu.edu.tw::40a98e5c-e67d-4e5d-8feb-a6c7cb8e9947" providerId="AD" clId="Web-{76629D0A-C831-8E05-EF89-332783A78602}" dt="2024-03-21T10:54:14.969" v="1" actId="1076"/>
          <ac:picMkLst>
            <pc:docMk/>
            <pc:sldMk cId="0" sldId="258"/>
            <ac:picMk id="4" creationId="{00000000-0000-0000-0000-000000000000}"/>
          </ac:picMkLst>
        </pc:picChg>
      </pc:sldChg>
      <pc:sldChg chg="modSp">
        <pc:chgData name="周育薇" userId="S::s1103802@mail.yzu.edu.tw::40a98e5c-e67d-4e5d-8feb-a6c7cb8e9947" providerId="AD" clId="Web-{76629D0A-C831-8E05-EF89-332783A78602}" dt="2024-03-21T11:10:31.118" v="147" actId="1076"/>
        <pc:sldMkLst>
          <pc:docMk/>
          <pc:sldMk cId="0" sldId="259"/>
        </pc:sldMkLst>
        <pc:spChg chg="mod">
          <ac:chgData name="周育薇" userId="S::s1103802@mail.yzu.edu.tw::40a98e5c-e67d-4e5d-8feb-a6c7cb8e9947" providerId="AD" clId="Web-{76629D0A-C831-8E05-EF89-332783A78602}" dt="2024-03-21T11:08:00.708" v="57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周育薇" userId="S::s1103802@mail.yzu.edu.tw::40a98e5c-e67d-4e5d-8feb-a6c7cb8e9947" providerId="AD" clId="Web-{76629D0A-C831-8E05-EF89-332783A78602}" dt="2024-03-21T11:10:31.118" v="147" actId="1076"/>
          <ac:spMkLst>
            <pc:docMk/>
            <pc:sldMk cId="0" sldId="259"/>
            <ac:spMk id="4" creationId="{00000000-0000-0000-0000-000000000000}"/>
          </ac:spMkLst>
        </pc:spChg>
      </pc:sldChg>
      <pc:sldChg chg="modSp">
        <pc:chgData name="周育薇" userId="S::s1103802@mail.yzu.edu.tw::40a98e5c-e67d-4e5d-8feb-a6c7cb8e9947" providerId="AD" clId="Web-{76629D0A-C831-8E05-EF89-332783A78602}" dt="2024-03-21T11:13:15.200" v="297" actId="20577"/>
        <pc:sldMkLst>
          <pc:docMk/>
          <pc:sldMk cId="0" sldId="260"/>
        </pc:sldMkLst>
        <pc:spChg chg="mod">
          <ac:chgData name="周育薇" userId="S::s1103802@mail.yzu.edu.tw::40a98e5c-e67d-4e5d-8feb-a6c7cb8e9947" providerId="AD" clId="Web-{76629D0A-C831-8E05-EF89-332783A78602}" dt="2024-03-21T11:13:15.200" v="297" actId="20577"/>
          <ac:spMkLst>
            <pc:docMk/>
            <pc:sldMk cId="0" sldId="260"/>
            <ac:spMk id="4" creationId="{00000000-0000-0000-0000-000000000000}"/>
          </ac:spMkLst>
        </pc:spChg>
        <pc:picChg chg="mod">
          <ac:chgData name="周育薇" userId="S::s1103802@mail.yzu.edu.tw::40a98e5c-e67d-4e5d-8feb-a6c7cb8e9947" providerId="AD" clId="Web-{76629D0A-C831-8E05-EF89-332783A78602}" dt="2024-03-21T11:12:55.293" v="293" actId="1076"/>
          <ac:picMkLst>
            <pc:docMk/>
            <pc:sldMk cId="0" sldId="260"/>
            <ac:picMk id="2" creationId="{00000000-0000-0000-0000-000000000000}"/>
          </ac:picMkLst>
        </pc:picChg>
      </pc:sldChg>
      <pc:sldChg chg="modSp">
        <pc:chgData name="周育薇" userId="S::s1103802@mail.yzu.edu.tw::40a98e5c-e67d-4e5d-8feb-a6c7cb8e9947" providerId="AD" clId="Web-{76629D0A-C831-8E05-EF89-332783A78602}" dt="2024-03-21T11:14:13.686" v="367" actId="20577"/>
        <pc:sldMkLst>
          <pc:docMk/>
          <pc:sldMk cId="0" sldId="261"/>
        </pc:sldMkLst>
        <pc:spChg chg="mod">
          <ac:chgData name="周育薇" userId="S::s1103802@mail.yzu.edu.tw::40a98e5c-e67d-4e5d-8feb-a6c7cb8e9947" providerId="AD" clId="Web-{76629D0A-C831-8E05-EF89-332783A78602}" dt="2024-03-21T11:14:13.686" v="367" actId="20577"/>
          <ac:spMkLst>
            <pc:docMk/>
            <pc:sldMk cId="0" sldId="261"/>
            <ac:spMk id="3" creationId="{00000000-0000-0000-0000-000000000000}"/>
          </ac:spMkLst>
        </pc:spChg>
      </pc:sldChg>
    </pc:docChg>
  </pc:docChgLst>
  <pc:docChgLst>
    <pc:chgData name="李歐文" userId="S::s1093705@mail.yzu.edu.tw::ac4eb9f9-f1dc-483d-8fd3-1c3931a8f813" providerId="AD" clId="Web-{F25ED948-DFC3-4592-34A2-1428C05B716F}"/>
    <pc:docChg chg="modSld">
      <pc:chgData name="李歐文" userId="S::s1093705@mail.yzu.edu.tw::ac4eb9f9-f1dc-483d-8fd3-1c3931a8f813" providerId="AD" clId="Web-{F25ED948-DFC3-4592-34A2-1428C05B716F}" dt="2024-03-21T14:32:55.110" v="14" actId="1076"/>
      <pc:docMkLst>
        <pc:docMk/>
      </pc:docMkLst>
      <pc:sldChg chg="addSp modSp">
        <pc:chgData name="李歐文" userId="S::s1093705@mail.yzu.edu.tw::ac4eb9f9-f1dc-483d-8fd3-1c3931a8f813" providerId="AD" clId="Web-{F25ED948-DFC3-4592-34A2-1428C05B716F}" dt="2024-03-21T14:32:55.110" v="14" actId="1076"/>
        <pc:sldMkLst>
          <pc:docMk/>
          <pc:sldMk cId="0" sldId="298"/>
        </pc:sldMkLst>
        <pc:spChg chg="mod">
          <ac:chgData name="李歐文" userId="S::s1093705@mail.yzu.edu.tw::ac4eb9f9-f1dc-483d-8fd3-1c3931a8f813" providerId="AD" clId="Web-{F25ED948-DFC3-4592-34A2-1428C05B716F}" dt="2024-03-21T14:32:46.594" v="12" actId="1076"/>
          <ac:spMkLst>
            <pc:docMk/>
            <pc:sldMk cId="0" sldId="298"/>
            <ac:spMk id="8" creationId="{B2516873-C973-F918-C921-9FBDBEA903F7}"/>
          </ac:spMkLst>
        </pc:spChg>
        <pc:grpChg chg="add mod">
          <ac:chgData name="李歐文" userId="S::s1093705@mail.yzu.edu.tw::ac4eb9f9-f1dc-483d-8fd3-1c3931a8f813" providerId="AD" clId="Web-{F25ED948-DFC3-4592-34A2-1428C05B716F}" dt="2024-03-21T14:32:55.110" v="14" actId="1076"/>
          <ac:grpSpMkLst>
            <pc:docMk/>
            <pc:sldMk cId="0" sldId="298"/>
            <ac:grpSpMk id="11" creationId="{3B404BD3-A110-BA71-D881-625E865EF8B7}"/>
          </ac:grpSpMkLst>
        </pc:grpChg>
        <pc:picChg chg="mod modCrop">
          <ac:chgData name="李歐文" userId="S::s1093705@mail.yzu.edu.tw::ac4eb9f9-f1dc-483d-8fd3-1c3931a8f813" providerId="AD" clId="Web-{F25ED948-DFC3-4592-34A2-1428C05B716F}" dt="2024-03-21T13:42:42.395" v="10" actId="14100"/>
          <ac:picMkLst>
            <pc:docMk/>
            <pc:sldMk cId="0" sldId="298"/>
            <ac:picMk id="10" creationId="{9336AF8E-91C6-EB7E-BA31-B433FB80EA37}"/>
          </ac:picMkLst>
        </pc:picChg>
      </pc:sldChg>
    </pc:docChg>
  </pc:docChgLst>
  <pc:docChgLst>
    <pc:chgData name="周育薇" userId="S::s1103802@mail.yzu.edu.tw::40a98e5c-e67d-4e5d-8feb-a6c7cb8e9947" providerId="AD" clId="Web-{FD95E0A1-3B7F-360C-0E0A-D2B005BEEABD}"/>
    <pc:docChg chg="modSld">
      <pc:chgData name="周育薇" userId="S::s1103802@mail.yzu.edu.tw::40a98e5c-e67d-4e5d-8feb-a6c7cb8e9947" providerId="AD" clId="Web-{FD95E0A1-3B7F-360C-0E0A-D2B005BEEABD}" dt="2024-03-21T11:47:51.177" v="0" actId="14100"/>
      <pc:docMkLst>
        <pc:docMk/>
      </pc:docMkLst>
      <pc:sldChg chg="modSp">
        <pc:chgData name="周育薇" userId="S::s1103802@mail.yzu.edu.tw::40a98e5c-e67d-4e5d-8feb-a6c7cb8e9947" providerId="AD" clId="Web-{FD95E0A1-3B7F-360C-0E0A-D2B005BEEABD}" dt="2024-03-21T11:47:51.177" v="0" actId="14100"/>
        <pc:sldMkLst>
          <pc:docMk/>
          <pc:sldMk cId="0" sldId="272"/>
        </pc:sldMkLst>
        <pc:spChg chg="mod">
          <ac:chgData name="周育薇" userId="S::s1103802@mail.yzu.edu.tw::40a98e5c-e67d-4e5d-8feb-a6c7cb8e9947" providerId="AD" clId="Web-{FD95E0A1-3B7F-360C-0E0A-D2B005BEEABD}" dt="2024-03-21T11:47:51.177" v="0" actId="14100"/>
          <ac:spMkLst>
            <pc:docMk/>
            <pc:sldMk cId="0" sldId="272"/>
            <ac:spMk id="3" creationId="{00000000-0000-0000-0000-000000000000}"/>
          </ac:spMkLst>
        </pc:spChg>
      </pc:sldChg>
    </pc:docChg>
  </pc:docChgLst>
  <pc:docChgLst>
    <pc:chgData name="李歐文" userId="S::s1093705@mail.yzu.edu.tw::ac4eb9f9-f1dc-483d-8fd3-1c3931a8f813" providerId="AD" clId="Web-{6E2B5B33-8234-F46F-4D2F-FB2121744B89}"/>
    <pc:docChg chg="delSld modSld">
      <pc:chgData name="李歐文" userId="S::s1093705@mail.yzu.edu.tw::ac4eb9f9-f1dc-483d-8fd3-1c3931a8f813" providerId="AD" clId="Web-{6E2B5B33-8234-F46F-4D2F-FB2121744B89}" dt="2024-03-21T13:41:28.609" v="412" actId="1076"/>
      <pc:docMkLst>
        <pc:docMk/>
      </pc:docMkLst>
      <pc:sldChg chg="delSp">
        <pc:chgData name="李歐文" userId="S::s1093705@mail.yzu.edu.tw::ac4eb9f9-f1dc-483d-8fd3-1c3931a8f813" providerId="AD" clId="Web-{6E2B5B33-8234-F46F-4D2F-FB2121744B89}" dt="2024-03-21T13:13:13.209" v="257"/>
        <pc:sldMkLst>
          <pc:docMk/>
          <pc:sldMk cId="0" sldId="259"/>
        </pc:sldMkLst>
        <pc:picChg chg="del">
          <ac:chgData name="李歐文" userId="S::s1093705@mail.yzu.edu.tw::ac4eb9f9-f1dc-483d-8fd3-1c3931a8f813" providerId="AD" clId="Web-{6E2B5B33-8234-F46F-4D2F-FB2121744B89}" dt="2024-03-21T13:13:13.209" v="257"/>
          <ac:picMkLst>
            <pc:docMk/>
            <pc:sldMk cId="0" sldId="259"/>
            <ac:picMk id="2" creationId="{00000000-0000-0000-0000-000000000000}"/>
          </ac:picMkLst>
        </pc:picChg>
      </pc:sldChg>
      <pc:sldChg chg="delSp">
        <pc:chgData name="李歐文" userId="S::s1093705@mail.yzu.edu.tw::ac4eb9f9-f1dc-483d-8fd3-1c3931a8f813" providerId="AD" clId="Web-{6E2B5B33-8234-F46F-4D2F-FB2121744B89}" dt="2024-03-21T13:13:14.146" v="258"/>
        <pc:sldMkLst>
          <pc:docMk/>
          <pc:sldMk cId="0" sldId="260"/>
        </pc:sldMkLst>
        <pc:picChg chg="del">
          <ac:chgData name="李歐文" userId="S::s1093705@mail.yzu.edu.tw::ac4eb9f9-f1dc-483d-8fd3-1c3931a8f813" providerId="AD" clId="Web-{6E2B5B33-8234-F46F-4D2F-FB2121744B89}" dt="2024-03-21T13:13:14.146" v="258"/>
          <ac:picMkLst>
            <pc:docMk/>
            <pc:sldMk cId="0" sldId="260"/>
            <ac:picMk id="2" creationId="{00000000-0000-0000-0000-000000000000}"/>
          </ac:picMkLst>
        </pc:picChg>
      </pc:sldChg>
      <pc:sldChg chg="delSp">
        <pc:chgData name="李歐文" userId="S::s1093705@mail.yzu.edu.tw::ac4eb9f9-f1dc-483d-8fd3-1c3931a8f813" providerId="AD" clId="Web-{6E2B5B33-8234-F46F-4D2F-FB2121744B89}" dt="2024-03-21T13:13:15.115" v="259"/>
        <pc:sldMkLst>
          <pc:docMk/>
          <pc:sldMk cId="0" sldId="261"/>
        </pc:sldMkLst>
        <pc:picChg chg="del">
          <ac:chgData name="李歐文" userId="S::s1093705@mail.yzu.edu.tw::ac4eb9f9-f1dc-483d-8fd3-1c3931a8f813" providerId="AD" clId="Web-{6E2B5B33-8234-F46F-4D2F-FB2121744B89}" dt="2024-03-21T13:13:15.115" v="259"/>
          <ac:picMkLst>
            <pc:docMk/>
            <pc:sldMk cId="0" sldId="261"/>
            <ac:picMk id="4" creationId="{00000000-0000-0000-0000-000000000000}"/>
          </ac:picMkLst>
        </pc:picChg>
      </pc:sldChg>
      <pc:sldChg chg="delSp">
        <pc:chgData name="李歐文" userId="S::s1093705@mail.yzu.edu.tw::ac4eb9f9-f1dc-483d-8fd3-1c3931a8f813" providerId="AD" clId="Web-{6E2B5B33-8234-F46F-4D2F-FB2121744B89}" dt="2024-03-21T13:13:17.318" v="260"/>
        <pc:sldMkLst>
          <pc:docMk/>
          <pc:sldMk cId="0" sldId="262"/>
        </pc:sldMkLst>
        <pc:picChg chg="del">
          <ac:chgData name="李歐文" userId="S::s1093705@mail.yzu.edu.tw::ac4eb9f9-f1dc-483d-8fd3-1c3931a8f813" providerId="AD" clId="Web-{6E2B5B33-8234-F46F-4D2F-FB2121744B89}" dt="2024-03-21T13:13:17.318" v="260"/>
          <ac:picMkLst>
            <pc:docMk/>
            <pc:sldMk cId="0" sldId="262"/>
            <ac:picMk id="4" creationId="{00000000-0000-0000-0000-000000000000}"/>
          </ac:picMkLst>
        </pc:picChg>
      </pc:sldChg>
      <pc:sldChg chg="modSp">
        <pc:chgData name="李歐文" userId="S::s1093705@mail.yzu.edu.tw::ac4eb9f9-f1dc-483d-8fd3-1c3931a8f813" providerId="AD" clId="Web-{6E2B5B33-8234-F46F-4D2F-FB2121744B89}" dt="2024-03-21T12:40:55.306" v="100" actId="20577"/>
        <pc:sldMkLst>
          <pc:docMk/>
          <pc:sldMk cId="0" sldId="272"/>
        </pc:sldMkLst>
        <pc:spChg chg="mod">
          <ac:chgData name="李歐文" userId="S::s1093705@mail.yzu.edu.tw::ac4eb9f9-f1dc-483d-8fd3-1c3931a8f813" providerId="AD" clId="Web-{6E2B5B33-8234-F46F-4D2F-FB2121744B89}" dt="2024-03-21T12:40:55.306" v="100" actId="20577"/>
          <ac:spMkLst>
            <pc:docMk/>
            <pc:sldMk cId="0" sldId="272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43:14.012" v="124" actId="20577"/>
        <pc:sldMkLst>
          <pc:docMk/>
          <pc:sldMk cId="0" sldId="275"/>
        </pc:sldMkLst>
        <pc:spChg chg="mod">
          <ac:chgData name="李歐文" userId="S::s1093705@mail.yzu.edu.tw::ac4eb9f9-f1dc-483d-8fd3-1c3931a8f813" providerId="AD" clId="Web-{6E2B5B33-8234-F46F-4D2F-FB2121744B89}" dt="2024-03-21T12:42:14.527" v="109" actId="20577"/>
          <ac:spMkLst>
            <pc:docMk/>
            <pc:sldMk cId="0" sldId="275"/>
            <ac:spMk id="4" creationId="{00000000-0000-0000-0000-000000000000}"/>
          </ac:spMkLst>
        </pc:spChg>
        <pc:spChg chg="mod">
          <ac:chgData name="李歐文" userId="S::s1093705@mail.yzu.edu.tw::ac4eb9f9-f1dc-483d-8fd3-1c3931a8f813" providerId="AD" clId="Web-{6E2B5B33-8234-F46F-4D2F-FB2121744B89}" dt="2024-03-21T12:43:14.012" v="124" actId="20577"/>
          <ac:spMkLst>
            <pc:docMk/>
            <pc:sldMk cId="0" sldId="275"/>
            <ac:spMk id="5" creationId="{00000000-0000-0000-0000-000000000000}"/>
          </ac:spMkLst>
        </pc:spChg>
        <pc:spChg chg="mod">
          <ac:chgData name="李歐文" userId="S::s1093705@mail.yzu.edu.tw::ac4eb9f9-f1dc-483d-8fd3-1c3931a8f813" providerId="AD" clId="Web-{6E2B5B33-8234-F46F-4D2F-FB2121744B89}" dt="2024-03-21T12:42:50.777" v="115" actId="20577"/>
          <ac:spMkLst>
            <pc:docMk/>
            <pc:sldMk cId="0" sldId="275"/>
            <ac:spMk id="6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43:54.138" v="137" actId="20577"/>
        <pc:sldMkLst>
          <pc:docMk/>
          <pc:sldMk cId="0" sldId="276"/>
        </pc:sldMkLst>
        <pc:spChg chg="mod">
          <ac:chgData name="李歐文" userId="S::s1093705@mail.yzu.edu.tw::ac4eb9f9-f1dc-483d-8fd3-1c3931a8f813" providerId="AD" clId="Web-{6E2B5B33-8234-F46F-4D2F-FB2121744B89}" dt="2024-03-21T12:43:35.466" v="130" actId="20577"/>
          <ac:spMkLst>
            <pc:docMk/>
            <pc:sldMk cId="0" sldId="276"/>
            <ac:spMk id="4" creationId="{00000000-0000-0000-0000-000000000000}"/>
          </ac:spMkLst>
        </pc:spChg>
        <pc:spChg chg="mod">
          <ac:chgData name="李歐文" userId="S::s1093705@mail.yzu.edu.tw::ac4eb9f9-f1dc-483d-8fd3-1c3931a8f813" providerId="AD" clId="Web-{6E2B5B33-8234-F46F-4D2F-FB2121744B89}" dt="2024-03-21T12:43:54.138" v="137" actId="20577"/>
          <ac:spMkLst>
            <pc:docMk/>
            <pc:sldMk cId="0" sldId="276"/>
            <ac:spMk id="5" creationId="{00000000-0000-0000-0000-000000000000}"/>
          </ac:spMkLst>
        </pc:spChg>
        <pc:spChg chg="mod">
          <ac:chgData name="李歐文" userId="S::s1093705@mail.yzu.edu.tw::ac4eb9f9-f1dc-483d-8fd3-1c3931a8f813" providerId="AD" clId="Web-{6E2B5B33-8234-F46F-4D2F-FB2121744B89}" dt="2024-03-21T12:43:38.278" v="131" actId="20577"/>
          <ac:spMkLst>
            <pc:docMk/>
            <pc:sldMk cId="0" sldId="276"/>
            <ac:spMk id="6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3:32.924" v="7" actId="20577"/>
        <pc:sldMkLst>
          <pc:docMk/>
          <pc:sldMk cId="0" sldId="277"/>
        </pc:sldMkLst>
        <pc:spChg chg="mod">
          <ac:chgData name="李歐文" userId="S::s1093705@mail.yzu.edu.tw::ac4eb9f9-f1dc-483d-8fd3-1c3931a8f813" providerId="AD" clId="Web-{6E2B5B33-8234-F46F-4D2F-FB2121744B89}" dt="2024-03-21T12:23:32.924" v="7" actId="20577"/>
          <ac:spMkLst>
            <pc:docMk/>
            <pc:sldMk cId="0" sldId="277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3:37.408" v="10" actId="20577"/>
        <pc:sldMkLst>
          <pc:docMk/>
          <pc:sldMk cId="0" sldId="278"/>
        </pc:sldMkLst>
        <pc:spChg chg="mod">
          <ac:chgData name="李歐文" userId="S::s1093705@mail.yzu.edu.tw::ac4eb9f9-f1dc-483d-8fd3-1c3931a8f813" providerId="AD" clId="Web-{6E2B5B33-8234-F46F-4D2F-FB2121744B89}" dt="2024-03-21T12:23:37.408" v="10" actId="20577"/>
          <ac:spMkLst>
            <pc:docMk/>
            <pc:sldMk cId="0" sldId="278"/>
            <ac:spMk id="5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3:42.908" v="14" actId="20577"/>
        <pc:sldMkLst>
          <pc:docMk/>
          <pc:sldMk cId="0" sldId="279"/>
        </pc:sldMkLst>
        <pc:spChg chg="mod">
          <ac:chgData name="李歐文" userId="S::s1093705@mail.yzu.edu.tw::ac4eb9f9-f1dc-483d-8fd3-1c3931a8f813" providerId="AD" clId="Web-{6E2B5B33-8234-F46F-4D2F-FB2121744B89}" dt="2024-03-21T12:23:42.908" v="14" actId="20577"/>
          <ac:spMkLst>
            <pc:docMk/>
            <pc:sldMk cId="0" sldId="279"/>
            <ac:spMk id="2" creationId="{00000000-0000-0000-0000-000000000000}"/>
          </ac:spMkLst>
        </pc:spChg>
      </pc:sldChg>
      <pc:sldChg chg="modSp del">
        <pc:chgData name="李歐文" userId="S::s1093705@mail.yzu.edu.tw::ac4eb9f9-f1dc-483d-8fd3-1c3931a8f813" providerId="AD" clId="Web-{6E2B5B33-8234-F46F-4D2F-FB2121744B89}" dt="2024-03-21T13:03:04.023" v="256"/>
        <pc:sldMkLst>
          <pc:docMk/>
          <pc:sldMk cId="2540976862" sldId="280"/>
        </pc:sldMkLst>
        <pc:spChg chg="mod">
          <ac:chgData name="李歐文" userId="S::s1093705@mail.yzu.edu.tw::ac4eb9f9-f1dc-483d-8fd3-1c3931a8f813" providerId="AD" clId="Web-{6E2B5B33-8234-F46F-4D2F-FB2121744B89}" dt="2024-03-21T12:23:46.643" v="17" actId="20577"/>
          <ac:spMkLst>
            <pc:docMk/>
            <pc:sldMk cId="2540976862" sldId="280"/>
            <ac:spMk id="2" creationId="{00000000-0000-0000-0000-000000000000}"/>
          </ac:spMkLst>
        </pc:spChg>
      </pc:sldChg>
      <pc:sldChg chg="delSp modSp">
        <pc:chgData name="李歐文" userId="S::s1093705@mail.yzu.edu.tw::ac4eb9f9-f1dc-483d-8fd3-1c3931a8f813" providerId="AD" clId="Web-{6E2B5B33-8234-F46F-4D2F-FB2121744B89}" dt="2024-03-21T13:02:54.210" v="255" actId="20577"/>
        <pc:sldMkLst>
          <pc:docMk/>
          <pc:sldMk cId="0" sldId="281"/>
        </pc:sldMkLst>
        <pc:spChg chg="mod">
          <ac:chgData name="李歐文" userId="S::s1093705@mail.yzu.edu.tw::ac4eb9f9-f1dc-483d-8fd3-1c3931a8f813" providerId="AD" clId="Web-{6E2B5B33-8234-F46F-4D2F-FB2121744B89}" dt="2024-03-21T12:23:51.158" v="20" actId="20577"/>
          <ac:spMkLst>
            <pc:docMk/>
            <pc:sldMk cId="0" sldId="281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6E2B5B33-8234-F46F-4D2F-FB2121744B89}" dt="2024-03-21T13:02:54.210" v="255" actId="20577"/>
          <ac:spMkLst>
            <pc:docMk/>
            <pc:sldMk cId="0" sldId="281"/>
            <ac:spMk id="4" creationId="{00000000-0000-0000-0000-000000000000}"/>
          </ac:spMkLst>
        </pc:spChg>
        <pc:spChg chg="del mod">
          <ac:chgData name="李歐文" userId="S::s1093705@mail.yzu.edu.tw::ac4eb9f9-f1dc-483d-8fd3-1c3931a8f813" providerId="AD" clId="Web-{6E2B5B33-8234-F46F-4D2F-FB2121744B89}" dt="2024-03-21T13:01:05.286" v="231"/>
          <ac:spMkLst>
            <pc:docMk/>
            <pc:sldMk cId="0" sldId="281"/>
            <ac:spMk id="5" creationId="{00000000-0000-0000-0000-000000000000}"/>
          </ac:spMkLst>
        </pc:spChg>
        <pc:spChg chg="mod">
          <ac:chgData name="李歐文" userId="S::s1093705@mail.yzu.edu.tw::ac4eb9f9-f1dc-483d-8fd3-1c3931a8f813" providerId="AD" clId="Web-{6E2B5B33-8234-F46F-4D2F-FB2121744B89}" dt="2024-03-21T13:02:51.289" v="254" actId="1076"/>
          <ac:spMkLst>
            <pc:docMk/>
            <pc:sldMk cId="0" sldId="281"/>
            <ac:spMk id="6" creationId="{00000000-0000-0000-0000-000000000000}"/>
          </ac:spMkLst>
        </pc:spChg>
        <pc:picChg chg="mod">
          <ac:chgData name="李歐文" userId="S::s1093705@mail.yzu.edu.tw::ac4eb9f9-f1dc-483d-8fd3-1c3931a8f813" providerId="AD" clId="Web-{6E2B5B33-8234-F46F-4D2F-FB2121744B89}" dt="2024-03-21T12:57:54.235" v="139" actId="1076"/>
          <ac:picMkLst>
            <pc:docMk/>
            <pc:sldMk cId="0" sldId="281"/>
            <ac:picMk id="3" creationId="{00000000-0000-0000-0000-000000000000}"/>
          </ac:picMkLst>
        </pc:picChg>
      </pc:sldChg>
      <pc:sldChg chg="modSp">
        <pc:chgData name="李歐文" userId="S::s1093705@mail.yzu.edu.tw::ac4eb9f9-f1dc-483d-8fd3-1c3931a8f813" providerId="AD" clId="Web-{6E2B5B33-8234-F46F-4D2F-FB2121744B89}" dt="2024-03-21T12:23:54.846" v="23" actId="20577"/>
        <pc:sldMkLst>
          <pc:docMk/>
          <pc:sldMk cId="0" sldId="282"/>
        </pc:sldMkLst>
        <pc:spChg chg="mod">
          <ac:chgData name="李歐文" userId="S::s1093705@mail.yzu.edu.tw::ac4eb9f9-f1dc-483d-8fd3-1c3931a8f813" providerId="AD" clId="Web-{6E2B5B33-8234-F46F-4D2F-FB2121744B89}" dt="2024-03-21T12:23:54.846" v="23" actId="20577"/>
          <ac:spMkLst>
            <pc:docMk/>
            <pc:sldMk cId="0" sldId="282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3:58.268" v="26" actId="20577"/>
        <pc:sldMkLst>
          <pc:docMk/>
          <pc:sldMk cId="0" sldId="283"/>
        </pc:sldMkLst>
        <pc:spChg chg="mod">
          <ac:chgData name="李歐文" userId="S::s1093705@mail.yzu.edu.tw::ac4eb9f9-f1dc-483d-8fd3-1c3931a8f813" providerId="AD" clId="Web-{6E2B5B33-8234-F46F-4D2F-FB2121744B89}" dt="2024-03-21T12:23:58.268" v="26" actId="20577"/>
          <ac:spMkLst>
            <pc:docMk/>
            <pc:sldMk cId="0" sldId="283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4:02.580" v="29" actId="20577"/>
        <pc:sldMkLst>
          <pc:docMk/>
          <pc:sldMk cId="0" sldId="284"/>
        </pc:sldMkLst>
        <pc:spChg chg="mod">
          <ac:chgData name="李歐文" userId="S::s1093705@mail.yzu.edu.tw::ac4eb9f9-f1dc-483d-8fd3-1c3931a8f813" providerId="AD" clId="Web-{6E2B5B33-8234-F46F-4D2F-FB2121744B89}" dt="2024-03-21T12:24:02.580" v="29" actId="20577"/>
          <ac:spMkLst>
            <pc:docMk/>
            <pc:sldMk cId="0" sldId="284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4:06.237" v="32" actId="20577"/>
        <pc:sldMkLst>
          <pc:docMk/>
          <pc:sldMk cId="0" sldId="285"/>
        </pc:sldMkLst>
        <pc:spChg chg="mod">
          <ac:chgData name="李歐文" userId="S::s1093705@mail.yzu.edu.tw::ac4eb9f9-f1dc-483d-8fd3-1c3931a8f813" providerId="AD" clId="Web-{6E2B5B33-8234-F46F-4D2F-FB2121744B89}" dt="2024-03-21T12:24:06.237" v="32" actId="20577"/>
          <ac:spMkLst>
            <pc:docMk/>
            <pc:sldMk cId="0" sldId="285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4:11.878" v="36" actId="20577"/>
        <pc:sldMkLst>
          <pc:docMk/>
          <pc:sldMk cId="0" sldId="286"/>
        </pc:sldMkLst>
        <pc:spChg chg="mod">
          <ac:chgData name="李歐文" userId="S::s1093705@mail.yzu.edu.tw::ac4eb9f9-f1dc-483d-8fd3-1c3931a8f813" providerId="AD" clId="Web-{6E2B5B33-8234-F46F-4D2F-FB2121744B89}" dt="2024-03-21T12:24:11.878" v="36" actId="20577"/>
          <ac:spMkLst>
            <pc:docMk/>
            <pc:sldMk cId="0" sldId="286"/>
            <ac:spMk id="5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4:36.581" v="49" actId="20577"/>
        <pc:sldMkLst>
          <pc:docMk/>
          <pc:sldMk cId="0" sldId="287"/>
        </pc:sldMkLst>
        <pc:spChg chg="mod">
          <ac:chgData name="李歐文" userId="S::s1093705@mail.yzu.edu.tw::ac4eb9f9-f1dc-483d-8fd3-1c3931a8f813" providerId="AD" clId="Web-{6E2B5B33-8234-F46F-4D2F-FB2121744B89}" dt="2024-03-21T12:24:36.581" v="49" actId="20577"/>
          <ac:spMkLst>
            <pc:docMk/>
            <pc:sldMk cId="0" sldId="287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4:39.269" v="50" actId="20577"/>
        <pc:sldMkLst>
          <pc:docMk/>
          <pc:sldMk cId="0" sldId="288"/>
        </pc:sldMkLst>
        <pc:spChg chg="mod">
          <ac:chgData name="李歐文" userId="S::s1093705@mail.yzu.edu.tw::ac4eb9f9-f1dc-483d-8fd3-1c3931a8f813" providerId="AD" clId="Web-{6E2B5B33-8234-F46F-4D2F-FB2121744B89}" dt="2024-03-21T12:24:39.269" v="50" actId="20577"/>
          <ac:spMkLst>
            <pc:docMk/>
            <pc:sldMk cId="0" sldId="288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4:46.550" v="55" actId="20577"/>
        <pc:sldMkLst>
          <pc:docMk/>
          <pc:sldMk cId="0" sldId="289"/>
        </pc:sldMkLst>
        <pc:spChg chg="mod">
          <ac:chgData name="李歐文" userId="S::s1093705@mail.yzu.edu.tw::ac4eb9f9-f1dc-483d-8fd3-1c3931a8f813" providerId="AD" clId="Web-{6E2B5B33-8234-F46F-4D2F-FB2121744B89}" dt="2024-03-21T12:24:46.550" v="55" actId="20577"/>
          <ac:spMkLst>
            <pc:docMk/>
            <pc:sldMk cId="0" sldId="289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4:51.535" v="61" actId="20577"/>
        <pc:sldMkLst>
          <pc:docMk/>
          <pc:sldMk cId="0" sldId="290"/>
        </pc:sldMkLst>
        <pc:spChg chg="mod">
          <ac:chgData name="李歐文" userId="S::s1093705@mail.yzu.edu.tw::ac4eb9f9-f1dc-483d-8fd3-1c3931a8f813" providerId="AD" clId="Web-{6E2B5B33-8234-F46F-4D2F-FB2121744B89}" dt="2024-03-21T12:24:51.535" v="61" actId="20577"/>
          <ac:spMkLst>
            <pc:docMk/>
            <pc:sldMk cId="0" sldId="290"/>
            <ac:spMk id="7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5:04.426" v="66" actId="20577"/>
        <pc:sldMkLst>
          <pc:docMk/>
          <pc:sldMk cId="0" sldId="291"/>
        </pc:sldMkLst>
        <pc:spChg chg="mod">
          <ac:chgData name="李歐文" userId="S::s1093705@mail.yzu.edu.tw::ac4eb9f9-f1dc-483d-8fd3-1c3931a8f813" providerId="AD" clId="Web-{6E2B5B33-8234-F46F-4D2F-FB2121744B89}" dt="2024-03-21T12:25:04.426" v="66" actId="20577"/>
          <ac:spMkLst>
            <pc:docMk/>
            <pc:sldMk cId="0" sldId="291"/>
            <ac:spMk id="3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5:09.738" v="71" actId="20577"/>
        <pc:sldMkLst>
          <pc:docMk/>
          <pc:sldMk cId="0" sldId="292"/>
        </pc:sldMkLst>
        <pc:spChg chg="mod">
          <ac:chgData name="李歐文" userId="S::s1093705@mail.yzu.edu.tw::ac4eb9f9-f1dc-483d-8fd3-1c3931a8f813" providerId="AD" clId="Web-{6E2B5B33-8234-F46F-4D2F-FB2121744B89}" dt="2024-03-21T12:25:09.738" v="71" actId="20577"/>
          <ac:spMkLst>
            <pc:docMk/>
            <pc:sldMk cId="0" sldId="292"/>
            <ac:spMk id="3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5:14.051" v="76" actId="20577"/>
        <pc:sldMkLst>
          <pc:docMk/>
          <pc:sldMk cId="0" sldId="293"/>
        </pc:sldMkLst>
        <pc:spChg chg="mod">
          <ac:chgData name="李歐文" userId="S::s1093705@mail.yzu.edu.tw::ac4eb9f9-f1dc-483d-8fd3-1c3931a8f813" providerId="AD" clId="Web-{6E2B5B33-8234-F46F-4D2F-FB2121744B89}" dt="2024-03-21T12:25:14.051" v="76" actId="20577"/>
          <ac:spMkLst>
            <pc:docMk/>
            <pc:sldMk cId="0" sldId="293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5:20.879" v="81" actId="20577"/>
        <pc:sldMkLst>
          <pc:docMk/>
          <pc:sldMk cId="0" sldId="294"/>
        </pc:sldMkLst>
        <pc:spChg chg="mod">
          <ac:chgData name="李歐文" userId="S::s1093705@mail.yzu.edu.tw::ac4eb9f9-f1dc-483d-8fd3-1c3931a8f813" providerId="AD" clId="Web-{6E2B5B33-8234-F46F-4D2F-FB2121744B89}" dt="2024-03-21T12:25:20.879" v="81" actId="20577"/>
          <ac:spMkLst>
            <pc:docMk/>
            <pc:sldMk cId="0" sldId="294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5:27.035" v="86" actId="20577"/>
        <pc:sldMkLst>
          <pc:docMk/>
          <pc:sldMk cId="0" sldId="295"/>
        </pc:sldMkLst>
        <pc:spChg chg="mod">
          <ac:chgData name="李歐文" userId="S::s1093705@mail.yzu.edu.tw::ac4eb9f9-f1dc-483d-8fd3-1c3931a8f813" providerId="AD" clId="Web-{6E2B5B33-8234-F46F-4D2F-FB2121744B89}" dt="2024-03-21T12:25:27.035" v="86" actId="20577"/>
          <ac:spMkLst>
            <pc:docMk/>
            <pc:sldMk cId="0" sldId="295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5:32.004" v="92" actId="20577"/>
        <pc:sldMkLst>
          <pc:docMk/>
          <pc:sldMk cId="0" sldId="296"/>
        </pc:sldMkLst>
        <pc:spChg chg="mod">
          <ac:chgData name="李歐文" userId="S::s1093705@mail.yzu.edu.tw::ac4eb9f9-f1dc-483d-8fd3-1c3931a8f813" providerId="AD" clId="Web-{6E2B5B33-8234-F46F-4D2F-FB2121744B89}" dt="2024-03-21T12:25:32.004" v="92" actId="20577"/>
          <ac:spMkLst>
            <pc:docMk/>
            <pc:sldMk cId="0" sldId="296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6E2B5B33-8234-F46F-4D2F-FB2121744B89}" dt="2024-03-21T12:26:02.974" v="98" actId="20577"/>
        <pc:sldMkLst>
          <pc:docMk/>
          <pc:sldMk cId="0" sldId="297"/>
        </pc:sldMkLst>
        <pc:spChg chg="mod">
          <ac:chgData name="李歐文" userId="S::s1093705@mail.yzu.edu.tw::ac4eb9f9-f1dc-483d-8fd3-1c3931a8f813" providerId="AD" clId="Web-{6E2B5B33-8234-F46F-4D2F-FB2121744B89}" dt="2024-03-21T12:26:02.974" v="98" actId="20577"/>
          <ac:spMkLst>
            <pc:docMk/>
            <pc:sldMk cId="0" sldId="297"/>
            <ac:spMk id="2" creationId="{00000000-0000-0000-0000-000000000000}"/>
          </ac:spMkLst>
        </pc:spChg>
      </pc:sldChg>
      <pc:sldChg chg="addSp modSp">
        <pc:chgData name="李歐文" userId="S::s1093705@mail.yzu.edu.tw::ac4eb9f9-f1dc-483d-8fd3-1c3931a8f813" providerId="AD" clId="Web-{6E2B5B33-8234-F46F-4D2F-FB2121744B89}" dt="2024-03-21T13:41:28.609" v="412" actId="1076"/>
        <pc:sldMkLst>
          <pc:docMk/>
          <pc:sldMk cId="0" sldId="298"/>
        </pc:sldMkLst>
        <pc:spChg chg="add mod">
          <ac:chgData name="李歐文" userId="S::s1093705@mail.yzu.edu.tw::ac4eb9f9-f1dc-483d-8fd3-1c3931a8f813" providerId="AD" clId="Web-{6E2B5B33-8234-F46F-4D2F-FB2121744B89}" dt="2024-03-21T13:36:28.914" v="270" actId="14100"/>
          <ac:spMkLst>
            <pc:docMk/>
            <pc:sldMk cId="0" sldId="298"/>
            <ac:spMk id="3" creationId="{90181E59-B956-25CB-0809-8F45648699F2}"/>
          </ac:spMkLst>
        </pc:spChg>
        <pc:spChg chg="add mod">
          <ac:chgData name="李歐文" userId="S::s1093705@mail.yzu.edu.tw::ac4eb9f9-f1dc-483d-8fd3-1c3931a8f813" providerId="AD" clId="Web-{6E2B5B33-8234-F46F-4D2F-FB2121744B89}" dt="2024-03-21T13:36:16.867" v="267"/>
          <ac:spMkLst>
            <pc:docMk/>
            <pc:sldMk cId="0" sldId="298"/>
            <ac:spMk id="4" creationId="{C4DB4F2D-92FA-D3CC-6830-C1DD39E6500E}"/>
          </ac:spMkLst>
        </pc:spChg>
        <pc:spChg chg="add mod">
          <ac:chgData name="李歐文" userId="S::s1093705@mail.yzu.edu.tw::ac4eb9f9-f1dc-483d-8fd3-1c3931a8f813" providerId="AD" clId="Web-{6E2B5B33-8234-F46F-4D2F-FB2121744B89}" dt="2024-03-21T13:38:46.152" v="338" actId="1076"/>
          <ac:spMkLst>
            <pc:docMk/>
            <pc:sldMk cId="0" sldId="298"/>
            <ac:spMk id="5" creationId="{DDE35875-6738-6332-7A84-32028A1587ED}"/>
          </ac:spMkLst>
        </pc:spChg>
        <pc:spChg chg="add mod">
          <ac:chgData name="李歐文" userId="S::s1093705@mail.yzu.edu.tw::ac4eb9f9-f1dc-483d-8fd3-1c3931a8f813" providerId="AD" clId="Web-{6E2B5B33-8234-F46F-4D2F-FB2121744B89}" dt="2024-03-21T13:39:42.529" v="392" actId="1076"/>
          <ac:spMkLst>
            <pc:docMk/>
            <pc:sldMk cId="0" sldId="298"/>
            <ac:spMk id="6" creationId="{F7F46BF0-73F1-CFEC-360E-CD8D0FE75F07}"/>
          </ac:spMkLst>
        </pc:spChg>
        <pc:spChg chg="add mod">
          <ac:chgData name="李歐文" userId="S::s1093705@mail.yzu.edu.tw::ac4eb9f9-f1dc-483d-8fd3-1c3931a8f813" providerId="AD" clId="Web-{6E2B5B33-8234-F46F-4D2F-FB2121744B89}" dt="2024-03-21T13:40:35.124" v="406" actId="14100"/>
          <ac:spMkLst>
            <pc:docMk/>
            <pc:sldMk cId="0" sldId="298"/>
            <ac:spMk id="8" creationId="{B2516873-C973-F918-C921-9FBDBEA903F7}"/>
          </ac:spMkLst>
        </pc:spChg>
        <pc:picChg chg="mod">
          <ac:chgData name="李歐文" userId="S::s1093705@mail.yzu.edu.tw::ac4eb9f9-f1dc-483d-8fd3-1c3931a8f813" providerId="AD" clId="Web-{6E2B5B33-8234-F46F-4D2F-FB2121744B89}" dt="2024-03-21T13:40:25.420" v="403" actId="1076"/>
          <ac:picMkLst>
            <pc:docMk/>
            <pc:sldMk cId="0" sldId="298"/>
            <ac:picMk id="9" creationId="{455CF802-6C4F-4953-980C-35FD211E7534}"/>
          </ac:picMkLst>
        </pc:picChg>
        <pc:picChg chg="add mod modCrop">
          <ac:chgData name="李歐文" userId="S::s1093705@mail.yzu.edu.tw::ac4eb9f9-f1dc-483d-8fd3-1c3931a8f813" providerId="AD" clId="Web-{6E2B5B33-8234-F46F-4D2F-FB2121744B89}" dt="2024-03-21T13:41:28.609" v="412" actId="1076"/>
          <ac:picMkLst>
            <pc:docMk/>
            <pc:sldMk cId="0" sldId="298"/>
            <ac:picMk id="10" creationId="{9336AF8E-91C6-EB7E-BA31-B433FB80EA37}"/>
          </ac:picMkLst>
        </pc:picChg>
      </pc:sldChg>
    </pc:docChg>
  </pc:docChgLst>
  <pc:docChgLst>
    <pc:chgData name="李歐文" userId="S::s1093705@mail.yzu.edu.tw::ac4eb9f9-f1dc-483d-8fd3-1c3931a8f813" providerId="AD" clId="Web-{3AA00680-BC09-2BCC-8DA2-66A6AF61A05D}"/>
    <pc:docChg chg="delSld modSld">
      <pc:chgData name="李歐文" userId="S::s1093705@mail.yzu.edu.tw::ac4eb9f9-f1dc-483d-8fd3-1c3931a8f813" providerId="AD" clId="Web-{3AA00680-BC09-2BCC-8DA2-66A6AF61A05D}" dt="2024-03-21T19:26:40.819" v="1" actId="14100"/>
      <pc:docMkLst>
        <pc:docMk/>
      </pc:docMkLst>
      <pc:sldChg chg="del">
        <pc:chgData name="李歐文" userId="S::s1093705@mail.yzu.edu.tw::ac4eb9f9-f1dc-483d-8fd3-1c3931a8f813" providerId="AD" clId="Web-{3AA00680-BC09-2BCC-8DA2-66A6AF61A05D}" dt="2024-03-21T19:26:20.162" v="0"/>
        <pc:sldMkLst>
          <pc:docMk/>
          <pc:sldMk cId="1787542733" sldId="271"/>
        </pc:sldMkLst>
      </pc:sldChg>
      <pc:sldChg chg="modSp">
        <pc:chgData name="李歐文" userId="S::s1093705@mail.yzu.edu.tw::ac4eb9f9-f1dc-483d-8fd3-1c3931a8f813" providerId="AD" clId="Web-{3AA00680-BC09-2BCC-8DA2-66A6AF61A05D}" dt="2024-03-21T19:26:40.819" v="1" actId="14100"/>
        <pc:sldMkLst>
          <pc:docMk/>
          <pc:sldMk cId="0" sldId="275"/>
        </pc:sldMkLst>
        <pc:spChg chg="mod">
          <ac:chgData name="李歐文" userId="S::s1093705@mail.yzu.edu.tw::ac4eb9f9-f1dc-483d-8fd3-1c3931a8f813" providerId="AD" clId="Web-{3AA00680-BC09-2BCC-8DA2-66A6AF61A05D}" dt="2024-03-21T19:26:40.819" v="1" actId="14100"/>
          <ac:spMkLst>
            <pc:docMk/>
            <pc:sldMk cId="0" sldId="275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94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405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111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958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15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422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18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07390" y="1394408"/>
            <a:ext cx="2682875" cy="4680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7941" y="222678"/>
            <a:ext cx="2849579" cy="2820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79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0996"/>
            <a:ext cx="7886700" cy="4675967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3890" y="6356351"/>
            <a:ext cx="2057400" cy="365125"/>
          </a:xfrm>
        </p:spPr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 algn="l">
              <a:defRPr/>
            </a:lvl1pPr>
          </a:lstStyle>
          <a:p>
            <a:fld id="{D7EDEBDC-C98A-445C-9654-17841EB11421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5313439"/>
            <a:ext cx="1621410" cy="15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4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69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76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88988" y="5346641"/>
            <a:ext cx="1534221" cy="151135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390" y="486918"/>
            <a:ext cx="7729219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390" y="1477010"/>
            <a:ext cx="7720330" cy="464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DB70-BF5C-494E-86CD-574899C0BE79}" type="datetimeFigureOut">
              <a:rPr lang="zh-TW" altLang="en-US" smtClean="0"/>
              <a:t>2024/3/22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43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8417" y="3003804"/>
            <a:ext cx="71539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/>
              <a:t>VHDL與循序邏輯電路設計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28522" cy="12649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7602" y="5857525"/>
            <a:ext cx="1822088" cy="6929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資料物件</a:t>
            </a:r>
            <a:r>
              <a:rPr lang="en-US" altLang="zh-TW"/>
              <a:t>(2/4)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常數</a:t>
            </a:r>
            <a:r>
              <a:rPr lang="en-US" altLang="zh-TW"/>
              <a:t>(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Constant)</a:t>
            </a:r>
            <a:endParaRPr lang="zh-TW" altLang="en-US"/>
          </a:p>
          <a:p>
            <a:pPr marL="457200" lvl="1" indent="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r>
              <a:rPr lang="zh-TW" altLang="en-US"/>
              <a:t>是在「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altLang="zh-TW"/>
              <a:t> </a:t>
            </a:r>
            <a:r>
              <a:rPr lang="zh-TW" altLang="en-US"/>
              <a:t>與 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altLang="zh-TW"/>
              <a:t> </a:t>
            </a:r>
            <a:r>
              <a:rPr lang="zh-TW" altLang="en-US"/>
              <a:t>之間」宣告，使用容易解讀</a:t>
            </a:r>
            <a:r>
              <a:rPr lang="en-US" altLang="zh-TW"/>
              <a:t>(</a:t>
            </a:r>
            <a:r>
              <a:rPr lang="zh-TW" altLang="en-US"/>
              <a:t>具有代表性但不可為保留字</a:t>
            </a:r>
            <a:r>
              <a:rPr lang="en-US" altLang="zh-TW"/>
              <a:t>)</a:t>
            </a:r>
            <a:r>
              <a:rPr lang="zh-TW" altLang="en-US"/>
              <a:t>來代表一個值，如此將提升電路描述的可讀性，且較便於維護與管理。</a:t>
            </a:r>
            <a:endParaRPr lang="en-US" altLang="zh-TW"/>
          </a:p>
          <a:p>
            <a:r>
              <a:rPr lang="zh-TW" altLang="en-US"/>
              <a:t>信號</a:t>
            </a:r>
            <a:r>
              <a:rPr lang="en-US" altLang="zh-TW"/>
              <a:t>(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Signal)</a:t>
            </a:r>
            <a:endParaRPr lang="zh-TW" altLang="en-US"/>
          </a:p>
          <a:p>
            <a:pPr marL="457200" lvl="1" indent="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zh-TW" altLang="en-US"/>
              <a:t>是電路內部信號的連接線，可為單線或匯流排</a:t>
            </a:r>
            <a:r>
              <a:rPr lang="en-US" altLang="zh-TW"/>
              <a:t>(</a:t>
            </a:r>
            <a:r>
              <a:rPr lang="en-US" altLang="zh-TW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std_logic_viector</a:t>
            </a:r>
            <a:r>
              <a:rPr lang="en-US" altLang="zh-TW"/>
              <a:t>)</a:t>
            </a:r>
            <a:r>
              <a:rPr lang="zh-TW" altLang="en-US"/>
              <a:t>。可在實體區</a:t>
            </a:r>
            <a:r>
              <a:rPr lang="en-US" altLang="zh-TW" b="1"/>
              <a:t>(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en-US" altLang="zh-TW" b="1"/>
              <a:t>)</a:t>
            </a:r>
            <a:r>
              <a:rPr lang="zh-TW" altLang="en-US"/>
              <a:t>、架構區</a:t>
            </a:r>
            <a:r>
              <a:rPr lang="en-US" altLang="zh-TW" b="1"/>
              <a:t>(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US" altLang="zh-TW" b="1"/>
              <a:t>)</a:t>
            </a:r>
            <a:r>
              <a:rPr lang="zh-TW" altLang="en-US"/>
              <a:t>、套件</a:t>
            </a:r>
            <a:r>
              <a:rPr lang="en-US" altLang="zh-TW" b="1"/>
              <a:t>(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en-US" altLang="zh-TW" b="1"/>
              <a:t>)</a:t>
            </a:r>
            <a:r>
              <a:rPr lang="zh-TW" altLang="en-US"/>
              <a:t>的宣告中使用。宣告時，可指定</a:t>
            </a:r>
            <a:r>
              <a:rPr lang="zh-TW" altLang="en-US">
                <a:solidFill>
                  <a:srgbClr val="FF9900"/>
                </a:solidFill>
              </a:rPr>
              <a:t>初始值</a:t>
            </a:r>
            <a:r>
              <a:rPr lang="en-US" altLang="zh-TW"/>
              <a:t>(</a:t>
            </a:r>
            <a:r>
              <a:rPr lang="zh-TW" altLang="en-US"/>
              <a:t>使用「</a:t>
            </a:r>
            <a:r>
              <a:rPr lang="en-US" altLang="zh-TW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:=</a:t>
            </a:r>
            <a:r>
              <a:rPr lang="zh-TW" altLang="en-US"/>
              <a:t>」為連接符號</a:t>
            </a:r>
            <a:r>
              <a:rPr lang="en-US" altLang="zh-TW"/>
              <a:t>)</a:t>
            </a:r>
            <a:r>
              <a:rPr lang="zh-TW" altLang="en-US"/>
              <a:t>；而在描述電路時，也可指定其值</a:t>
            </a:r>
            <a:r>
              <a:rPr lang="en-US" altLang="zh-TW"/>
              <a:t>(</a:t>
            </a:r>
            <a:r>
              <a:rPr lang="zh-TW" altLang="en-US"/>
              <a:t>使用「</a:t>
            </a:r>
            <a:r>
              <a:rPr lang="en-US" altLang="zh-TW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&lt;=</a:t>
            </a:r>
            <a:r>
              <a:rPr lang="zh-TW" altLang="en-US"/>
              <a:t>」為連接符號</a:t>
            </a:r>
            <a:r>
              <a:rPr lang="en-US" altLang="zh-TW"/>
              <a:t>)</a:t>
            </a:r>
            <a:r>
              <a:rPr lang="zh-TW" altLang="en-US"/>
              <a:t>，例如：</a:t>
            </a:r>
            <a:r>
              <a:rPr lang="en-US" altLang="zh-TW"/>
              <a:t>s1 </a:t>
            </a:r>
            <a:r>
              <a:rPr lang="en-US" altLang="zh-TW" b="1"/>
              <a:t>&lt;= </a:t>
            </a:r>
            <a:r>
              <a:rPr lang="en-US" altLang="zh-TW"/>
              <a:t>"01101011"</a:t>
            </a:r>
            <a:r>
              <a:rPr lang="en-US" altLang="zh-TW" b="1"/>
              <a:t>;</a:t>
            </a:r>
            <a:endParaRPr lang="zh-TW" altLang="en-US"/>
          </a:p>
          <a:p>
            <a:pPr marL="457200" lvl="1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97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資料物件</a:t>
            </a:r>
            <a:r>
              <a:rPr lang="en-US" altLang="zh-TW"/>
              <a:t>(3/4)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變數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endParaRPr lang="zh-TW" altLang="en-US"/>
          </a:p>
          <a:p>
            <a:pPr marL="457200" lvl="1" indent="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zh-TW" altLang="en-US"/>
              <a:t>只能使用在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TW" altLang="en-US"/>
              <a:t>與副程式</a:t>
            </a:r>
            <a:r>
              <a:rPr lang="en-US" altLang="zh-TW"/>
              <a:t>(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zh-TW"/>
              <a:t> </a:t>
            </a:r>
            <a:r>
              <a:rPr lang="zh-TW" altLang="en-US"/>
              <a:t>或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Procedure</a:t>
            </a:r>
            <a:r>
              <a:rPr lang="en-US" altLang="zh-TW"/>
              <a:t>)</a:t>
            </a:r>
            <a:r>
              <a:rPr lang="zh-TW" altLang="en-US"/>
              <a:t>等時序性敘述中，其宣告的格式與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en-US" altLang="zh-TW"/>
              <a:t> </a:t>
            </a:r>
            <a:r>
              <a:rPr lang="zh-TW" altLang="en-US"/>
              <a:t>類似，而有效範圍也侷限在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TW" altLang="en-US"/>
              <a:t>或副程式裡。下一頁為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en-US" altLang="zh-TW"/>
              <a:t> </a:t>
            </a:r>
            <a:r>
              <a:rPr lang="zh-TW" altLang="en-US"/>
              <a:t>與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r>
              <a:rPr lang="zh-TW" altLang="en-US"/>
              <a:t>的比較表。</a:t>
            </a:r>
            <a:r>
              <a:rPr lang="en-US" altLang="zh-TW"/>
              <a:t>.</a:t>
            </a:r>
          </a:p>
          <a:p>
            <a:r>
              <a:rPr lang="zh-TW" altLang="en-US"/>
              <a:t>檔案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en-US" altLang="zh-TW"/>
          </a:p>
          <a:p>
            <a:pPr marL="457200" lvl="1" indent="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zh-TW" altLang="en-US"/>
              <a:t>用來開啟檔案，讀取資料或寫入資料，通常使用於模擬時，撰寫測試平台</a:t>
            </a:r>
            <a:r>
              <a:rPr lang="en-US" altLang="zh-TW"/>
              <a:t>(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Test Bench</a:t>
            </a:r>
            <a:r>
              <a:rPr lang="en-US" altLang="zh-TW"/>
              <a:t>)</a:t>
            </a:r>
            <a:r>
              <a:rPr lang="zh-TW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202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資料物件</a:t>
            </a:r>
            <a:r>
              <a:rPr lang="en-US" altLang="zh-TW"/>
              <a:t>(4/4)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latin typeface="Times New Roman"/>
                <a:ea typeface="標楷體"/>
                <a:cs typeface="Times New Roman"/>
              </a:rPr>
              <a:t>Signal</a:t>
            </a:r>
            <a:r>
              <a:rPr lang="en-US" altLang="zh-TW">
                <a:ea typeface="標楷體"/>
              </a:rPr>
              <a:t> </a:t>
            </a:r>
            <a:r>
              <a:rPr lang="zh-TW" altLang="en-US">
                <a:ea typeface="標楷體"/>
              </a:rPr>
              <a:t>與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 </a:t>
            </a:r>
            <a:r>
              <a:rPr lang="en-US" altLang="zh-TW">
                <a:latin typeface="Times New Roman"/>
                <a:ea typeface="標楷體"/>
                <a:cs typeface="Times New Roman"/>
              </a:rPr>
              <a:t>Variable</a:t>
            </a:r>
            <a:r>
              <a:rPr lang="en-US" altLang="zh-TW">
                <a:ea typeface="標楷體"/>
              </a:rPr>
              <a:t> </a:t>
            </a:r>
            <a:r>
              <a:rPr lang="zh-TW" altLang="en-US">
                <a:ea typeface="標楷體"/>
              </a:rPr>
              <a:t>之比較</a:t>
            </a:r>
          </a:p>
        </p:txBody>
      </p:sp>
      <p:graphicFrame>
        <p:nvGraphicFramePr>
          <p:cNvPr id="7" name="內容版面配置區 4"/>
          <p:cNvGraphicFramePr>
            <a:graphicFrameLocks/>
          </p:cNvGraphicFramePr>
          <p:nvPr/>
        </p:nvGraphicFramePr>
        <p:xfrm>
          <a:off x="628650" y="2133283"/>
          <a:ext cx="7886700" cy="419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553">
                  <a:extLst>
                    <a:ext uri="{9D8B030D-6E8A-4147-A177-3AD203B41FA5}">
                      <a16:colId xmlns:a16="http://schemas.microsoft.com/office/drawing/2014/main" val="3922884397"/>
                    </a:ext>
                  </a:extLst>
                </a:gridCol>
                <a:gridCol w="3102015">
                  <a:extLst>
                    <a:ext uri="{9D8B030D-6E8A-4147-A177-3AD203B41FA5}">
                      <a16:colId xmlns:a16="http://schemas.microsoft.com/office/drawing/2014/main" val="409584003"/>
                    </a:ext>
                  </a:extLst>
                </a:gridCol>
                <a:gridCol w="3677132">
                  <a:extLst>
                    <a:ext uri="{9D8B030D-6E8A-4147-A177-3AD203B41FA5}">
                      <a16:colId xmlns:a16="http://schemas.microsoft.com/office/drawing/2014/main" val="491446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u="none" strike="noStrike" kern="1200" baseline="0">
                          <a:solidFill>
                            <a:schemeClr val="lt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比 較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u="none" strike="noStrike" kern="1200" baseline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ea typeface="標楷體"/>
                          <a:cs typeface="Times New Roman"/>
                        </a:rPr>
                        <a:t>Signal</a:t>
                      </a:r>
                      <a:endParaRPr lang="zh-TW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u="none" strike="noStrike" kern="1200" baseline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ea typeface="標楷體"/>
                          <a:cs typeface="Times New Roman"/>
                        </a:rPr>
                        <a:t>Variable</a:t>
                      </a:r>
                      <a:endParaRPr lang="zh-TW" alt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250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功能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用來儲存或傳遞邏輯值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可被合成為記憶元件或匯流排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400" b="0" i="0" u="none" strike="noStrike" kern="1200" baseline="0">
                          <a:solidFill>
                            <a:srgbClr val="00B050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可在不同的</a:t>
                      </a:r>
                      <a:r>
                        <a:rPr lang="en-US" altLang="zh-TW" sz="1400" b="1" i="0" u="none" strike="noStrike" kern="1200" baseline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ea typeface="標楷體"/>
                          <a:cs typeface="Times New Roman"/>
                        </a:rPr>
                        <a:t>Process</a:t>
                      </a:r>
                      <a:r>
                        <a:rPr lang="zh-TW" altLang="en-US" sz="1400" b="0" i="0" u="none" strike="noStrike" kern="1200" baseline="0">
                          <a:solidFill>
                            <a:srgbClr val="00B050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之間傳遞</a:t>
                      </a:r>
                      <a:endParaRPr lang="zh-TW" altLang="en-US" sz="1400">
                        <a:solidFill>
                          <a:srgbClr val="00B050"/>
                        </a:solidFill>
                        <a:latin typeface="標楷體" panose="03000509000000000000" pitchFamily="65" charset="-120"/>
                        <a:ea typeface="標楷體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只能用於時序性敘述。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可多次變化， 但記憶元件只有一個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( 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中間變化都是組合邏輯產出的中間值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)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。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33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宣告位置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宣告於 </a:t>
                      </a:r>
                      <a:r>
                        <a:rPr lang="en-US" altLang="zh-TW" sz="1400" b="1" i="0" u="none" strike="noStrike" kern="1200" baseline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ea typeface="標楷體"/>
                          <a:cs typeface="Times New Roman"/>
                        </a:rPr>
                        <a:t>Architecture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與 </a:t>
                      </a:r>
                      <a:r>
                        <a:rPr lang="en-US" altLang="zh-TW" sz="1400" b="1" i="0" u="none" strike="noStrike" kern="1200" baseline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ea typeface="標楷體"/>
                          <a:cs typeface="Times New Roman"/>
                        </a:rPr>
                        <a:t>Begin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之間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宣告於 </a:t>
                      </a:r>
                      <a:r>
                        <a:rPr lang="en-US" altLang="zh-TW" sz="1400" b="1" i="0" u="none" strike="noStrike" kern="1200" baseline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ea typeface="標楷體"/>
                          <a:cs typeface="Times New Roman"/>
                        </a:rPr>
                        <a:t>Process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與 </a:t>
                      </a:r>
                      <a:r>
                        <a:rPr lang="en-US" altLang="zh-TW" sz="1400" b="1" i="0" u="none" strike="noStrike" kern="1200" baseline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ea typeface="標楷體"/>
                          <a:cs typeface="Times New Roman"/>
                        </a:rPr>
                        <a:t>Begin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之間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44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宣告範例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Signal A : </a:t>
                      </a:r>
                      <a:r>
                        <a:rPr lang="en-US" altLang="zh-TW" sz="1400" b="0" i="0" u="none" strike="noStrike" kern="1200" baseline="0" err="1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std_logic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;</a:t>
                      </a:r>
                      <a:endParaRPr lang="zh-TW" altLang="en-US" sz="1400"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Variable A : </a:t>
                      </a:r>
                      <a:r>
                        <a:rPr lang="en-US" altLang="zh-TW" sz="1400" b="0" i="0" u="none" strike="noStrike" kern="1200" baseline="0" err="1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std_logic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;</a:t>
                      </a:r>
                      <a:endParaRPr lang="zh-TW" altLang="en-US" sz="1400"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409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指定方式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信號指定數值以「</a:t>
                      </a:r>
                      <a:r>
                        <a:rPr lang="en-US" altLang="zh-TW" sz="1400" b="1" i="0" u="none" strike="noStrike" kern="1200" baseline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ea typeface="標楷體"/>
                          <a:cs typeface="Times New Roman"/>
                        </a:rPr>
                        <a:t>&lt;=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」符號表示信號傳遞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變數指定數值以「</a:t>
                      </a:r>
                      <a:r>
                        <a:rPr lang="en-US" altLang="zh-TW" sz="1400" b="0" i="0" u="none" strike="noStrike" kern="1200" baseline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/>
                          <a:ea typeface="標楷體"/>
                          <a:cs typeface="Times New Roman"/>
                        </a:rPr>
                        <a:t>:=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」表示數值設定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66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特性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在一次流程中，只會依最後的敘述來決定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在一次流程中，每次經過的敘述都會變化， 最後一次敘述是累積下來的結果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(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就像一般軟體程式一樣，其中間變化都是組合邏輯產出的中間值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)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44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易讀性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較易解讀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不易解讀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(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無法從中間插入解讀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)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69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資源消耗</a:t>
                      </a:r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可能較少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可能較多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(</a:t>
                      </a:r>
                      <a:r>
                        <a:rPr lang="zh-TW" altLang="en-US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經過的變化皆需一堆組合邏輯電路來支持</a:t>
                      </a:r>
                      <a:r>
                        <a:rPr lang="en-US" altLang="zh-TW" sz="14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)</a:t>
                      </a:r>
                      <a:endParaRPr lang="zh-TW" altLang="en-US" sz="1400">
                        <a:latin typeface="標楷體" panose="03000509000000000000" pitchFamily="65" charset="-120"/>
                        <a:ea typeface="標楷體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88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25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8"/>
            <a:ext cx="7886700" cy="58118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en-US" altLang="zh-TW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Architecture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25FE8C-A342-40ED-9E25-A09F55898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00651" y="4591436"/>
            <a:ext cx="3943349" cy="22665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7DFE2E9-05D7-4A62-ADAF-F6203129D5F8}"/>
              </a:ext>
            </a:extLst>
          </p:cNvPr>
          <p:cNvSpPr/>
          <p:nvPr/>
        </p:nvSpPr>
        <p:spPr>
          <a:xfrm>
            <a:off x="5334000" y="6176964"/>
            <a:ext cx="2266950" cy="681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56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(Architecture)(1/5)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TW" dirty="0">
                <a:latin typeface="Microsoft JhengHei"/>
                <a:ea typeface="標楷體"/>
                <a:cs typeface="Times New Roman"/>
              </a:rPr>
              <a:t>Architecture</a:t>
            </a:r>
            <a:r>
              <a:rPr lang="zh-TW" altLang="en-US" dirty="0">
                <a:latin typeface="Microsoft JhengHei"/>
                <a:ea typeface="Microsoft JhengHei"/>
              </a:rPr>
              <a:t>的 </a:t>
            </a:r>
            <a:r>
              <a:rPr lang="en-US" altLang="zh-TW" dirty="0">
                <a:latin typeface="Microsoft JhengHei"/>
                <a:ea typeface="標楷體"/>
              </a:rPr>
              <a:t>3 </a:t>
            </a:r>
            <a:r>
              <a:rPr lang="zh-TW" altLang="en-US" dirty="0">
                <a:latin typeface="Microsoft JhengHei"/>
                <a:ea typeface="Microsoft JhengHei"/>
              </a:rPr>
              <a:t>種描述風格</a:t>
            </a:r>
            <a:endParaRPr lang="en-US" altLang="zh-TW" dirty="0">
              <a:latin typeface="Microsoft JhengHei"/>
              <a:ea typeface="Microsoft JhengHei"/>
            </a:endParaRPr>
          </a:p>
          <a:p>
            <a:pPr lvl="1"/>
            <a:r>
              <a:rPr lang="zh-TW" altLang="en-US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- 資料流描述 </a:t>
            </a:r>
            <a:r>
              <a:rPr lang="en-US" altLang="zh-TW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( Data Flow Description )</a:t>
            </a:r>
          </a:p>
          <a:p>
            <a:pPr marL="457200" lvl="1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- 結構性描述 </a:t>
            </a:r>
            <a:r>
              <a:rPr lang="en-US" altLang="zh-TW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( Structure Description )</a:t>
            </a:r>
          </a:p>
          <a:p>
            <a:pPr marL="457200" lvl="1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- 行為描述 </a:t>
            </a:r>
            <a:r>
              <a:rPr lang="en-US" altLang="zh-TW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( Behavior</a:t>
            </a:r>
            <a:r>
              <a:rPr lang="zh-TW" altLang="en-US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Description )</a:t>
            </a:r>
          </a:p>
          <a:p>
            <a:pPr lvl="1"/>
            <a:endParaRPr lang="en-US" altLang="zh-TW" sz="2800" dirty="0">
              <a:latin typeface="Microsoft JhengHei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Microsoft JhengHei"/>
                <a:ea typeface="Microsoft JhengHei"/>
              </a:rPr>
              <a:t>電路架構描述部分其語法如下：</a:t>
            </a:r>
          </a:p>
          <a:p>
            <a:pPr marL="0" indent="0">
              <a:buNone/>
            </a:pPr>
            <a:r>
              <a:rPr lang="en-US" altLang="zh-TW" dirty="0">
                <a:latin typeface="Microsoft JhengHei"/>
                <a:ea typeface="標楷體"/>
                <a:cs typeface="Times New Roman"/>
              </a:rPr>
              <a:t>	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標楷體"/>
                <a:cs typeface="Times New Roman"/>
              </a:rPr>
              <a:t>Architecture</a:t>
            </a:r>
            <a:r>
              <a:rPr lang="en-US" altLang="zh-TW" dirty="0">
                <a:latin typeface="Microsoft JhengHei"/>
                <a:ea typeface="標楷體"/>
              </a:rPr>
              <a:t> </a:t>
            </a:r>
            <a:r>
              <a:rPr lang="zh-TW" altLang="en-US" dirty="0">
                <a:latin typeface="Microsoft JhengHei"/>
                <a:ea typeface="Microsoft JhengHei"/>
              </a:rPr>
              <a:t>架構名稱 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標楷體"/>
                <a:cs typeface="Times New Roman"/>
              </a:rPr>
              <a:t>of</a:t>
            </a:r>
            <a:r>
              <a:rPr lang="en-US" altLang="zh-TW" dirty="0">
                <a:latin typeface="Microsoft JhengHei"/>
                <a:ea typeface="標楷體"/>
              </a:rPr>
              <a:t> </a:t>
            </a:r>
            <a:r>
              <a:rPr lang="zh-TW" altLang="en-US" dirty="0">
                <a:latin typeface="Microsoft JhengHei"/>
                <a:ea typeface="Microsoft JhengHei"/>
              </a:rPr>
              <a:t>單體名稱 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標楷體"/>
                <a:cs typeface="Times New Roman"/>
              </a:rPr>
              <a:t>is</a:t>
            </a:r>
          </a:p>
          <a:p>
            <a:pPr marL="0" indent="0">
              <a:buNone/>
            </a:pPr>
            <a:r>
              <a:rPr lang="en-US" altLang="zh-TW" dirty="0">
                <a:latin typeface="Microsoft JhengHei"/>
                <a:ea typeface="標楷體"/>
              </a:rPr>
              <a:t>		</a:t>
            </a:r>
            <a:r>
              <a:rPr lang="zh-TW" altLang="en-US" dirty="0">
                <a:latin typeface="Microsoft JhengHei"/>
                <a:ea typeface="Microsoft JhengHei"/>
              </a:rPr>
              <a:t>｛架構之宣告區｝</a:t>
            </a:r>
          </a:p>
          <a:p>
            <a:pPr marL="0" indent="0">
              <a:buNone/>
            </a:pPr>
            <a:r>
              <a:rPr lang="en-US" altLang="zh-TW" dirty="0">
                <a:latin typeface="Microsoft JhengHei"/>
                <a:ea typeface="標楷體"/>
                <a:cs typeface="Times New Roman"/>
              </a:rPr>
              <a:t>	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標楷體"/>
                <a:cs typeface="Times New Roman"/>
              </a:rPr>
              <a:t>Begin</a:t>
            </a:r>
          </a:p>
          <a:p>
            <a:pPr marL="0" indent="0">
              <a:buNone/>
            </a:pPr>
            <a:r>
              <a:rPr lang="en-US" altLang="zh-TW" dirty="0">
                <a:latin typeface="Microsoft JhengHei"/>
                <a:ea typeface="標楷體"/>
              </a:rPr>
              <a:t>		</a:t>
            </a:r>
            <a:r>
              <a:rPr lang="zh-TW" altLang="en-US" dirty="0">
                <a:latin typeface="Microsoft JhengHei"/>
                <a:ea typeface="Microsoft JhengHei"/>
              </a:rPr>
              <a:t>｛架構描述程式｝</a:t>
            </a:r>
          </a:p>
          <a:p>
            <a:pPr marL="0" indent="0">
              <a:buNone/>
            </a:pPr>
            <a:r>
              <a:rPr lang="en-US" altLang="zh-TW" dirty="0">
                <a:latin typeface="Microsoft JhengHei"/>
                <a:ea typeface="標楷體"/>
                <a:cs typeface="Times New Roman"/>
              </a:rPr>
              <a:t>	</a:t>
            </a:r>
            <a:r>
              <a:rPr lang="en-US" altLang="zh-TW" dirty="0">
                <a:solidFill>
                  <a:srgbClr val="FF0000"/>
                </a:solidFill>
                <a:latin typeface="Microsoft JhengHei"/>
                <a:ea typeface="標楷體"/>
                <a:cs typeface="Times New Roman"/>
              </a:rPr>
              <a:t>End</a:t>
            </a:r>
            <a:r>
              <a:rPr lang="en-US" altLang="zh-TW" dirty="0">
                <a:latin typeface="Microsoft JhengHei"/>
                <a:ea typeface="標楷體"/>
                <a:cs typeface="Times New Roman"/>
              </a:rPr>
              <a:t> </a:t>
            </a:r>
            <a:r>
              <a:rPr lang="zh-TW" altLang="en-US" dirty="0">
                <a:latin typeface="Microsoft JhengHei"/>
                <a:ea typeface="Microsoft JhengHei"/>
              </a:rPr>
              <a:t>架構名稱；</a:t>
            </a:r>
          </a:p>
        </p:txBody>
      </p:sp>
    </p:spTree>
    <p:extLst>
      <p:ext uri="{BB962C8B-B14F-4D97-AF65-F5344CB8AC3E}">
        <p14:creationId xmlns:p14="http://schemas.microsoft.com/office/powerpoint/2010/main" val="1238310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(Architecture)(2/5)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7390" y="1477010"/>
            <a:ext cx="7954010" cy="46405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資料流描述</a:t>
            </a:r>
            <a:r>
              <a:rPr lang="en-US" altLang="zh-TW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(Data Flow Description)</a:t>
            </a:r>
          </a:p>
          <a:p>
            <a:pPr marL="457200" lvl="1" indent="0">
              <a:buNone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利用布林方程式來表現各信號之間的布林代數關係</a:t>
            </a:r>
          </a:p>
          <a:p>
            <a:pPr marL="457200" lvl="1" indent="0">
              <a:buNone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屬於並行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(Concurrent)</a:t>
            </a: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敘述的方式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21" y="3703779"/>
            <a:ext cx="6672948" cy="21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4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(Architecture)(3/5)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7390" y="1477010"/>
            <a:ext cx="7720330" cy="1292662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結構性描述</a:t>
            </a:r>
            <a:r>
              <a:rPr lang="en-US" altLang="zh-TW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(Structure Description)</a:t>
            </a:r>
          </a:p>
          <a:p>
            <a:pPr lvl="1"/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先定義好底層的原件，然後描述電路中各元件之間的連線關係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43265" y="3291422"/>
            <a:ext cx="6057469" cy="35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(Architecture)(4/5)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行為描述</a:t>
            </a:r>
            <a:r>
              <a:rPr lang="en-US" altLang="zh-TW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(Behavior</a:t>
            </a:r>
            <a:r>
              <a:rPr lang="zh-TW" altLang="en-US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Description)</a:t>
            </a:r>
          </a:p>
          <a:p>
            <a:pPr marL="457200" lvl="1" indent="0">
              <a:buNone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使用</a:t>
            </a:r>
            <a:r>
              <a:rPr lang="en-US" altLang="zh-TW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Process</a:t>
            </a: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敘述的方式來完成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457200" lvl="1" indent="0">
              <a:buNone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   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Sequential</a:t>
            </a: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執行模式）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屬於</a:t>
            </a:r>
            <a:r>
              <a:rPr lang="zh-TW" altLang="zh-TW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高階描述方式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(High-level Description)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18" y="3797300"/>
            <a:ext cx="6313074" cy="26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8"/>
            <a:ext cx="7886700" cy="58118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結構性描述 </a:t>
            </a:r>
            <a:endParaRPr lang="en-US" altLang="zh-TW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23B463-0606-4A7C-83EF-74BD444D8F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79901" y="3962400"/>
            <a:ext cx="4864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5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7390" y="486918"/>
            <a:ext cx="9198610" cy="615553"/>
          </a:xfrm>
        </p:spPr>
        <p:txBody>
          <a:bodyPr/>
          <a:lstStyle/>
          <a:p>
            <a:r>
              <a:rPr lang="zh-TW" altLang="en-US" sz="4000" spc="-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結構性描述 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(Structural Description)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Component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Port-Map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自動生成電路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52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/>
              <a:t>Outline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707390" y="1475226"/>
            <a:ext cx="6658610" cy="4018408"/>
          </a:xfrm>
          <a:prstGeom prst="rect">
            <a:avLst/>
          </a:prstGeom>
        </p:spPr>
        <p:txBody>
          <a:bodyPr vert="horz" wrap="square" lIns="0" tIns="60325" rIns="0" bIns="0" rtlCol="0" anchor="t">
            <a:spAutoFit/>
          </a:bodyPr>
          <a:lstStyle/>
          <a:p>
            <a:pPr marL="240665" indent="-227965">
              <a:spcBef>
                <a:spcPts val="475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sz="2800" spc="-40" dirty="0">
                <a:latin typeface="Microsoft JhengHei"/>
                <a:ea typeface="Microsoft JhengHei"/>
                <a:cs typeface="SimSun"/>
              </a:rPr>
              <a:t>單體 </a:t>
            </a:r>
            <a:r>
              <a:rPr lang="en-US" altLang="zh-TW" sz="2800" spc="-40" dirty="0">
                <a:latin typeface="Microsoft JhengHei"/>
                <a:ea typeface="Microsoft JhengHei"/>
                <a:cs typeface="SimSun"/>
              </a:rPr>
              <a:t>Entity</a:t>
            </a:r>
          </a:p>
          <a:p>
            <a:pPr marL="240665" indent="-227965">
              <a:spcBef>
                <a:spcPts val="475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sz="2800" spc="-40" dirty="0">
                <a:latin typeface="Microsoft JhengHei"/>
                <a:ea typeface="Microsoft JhengHei"/>
                <a:cs typeface="SimSun"/>
              </a:rPr>
              <a:t>架構 </a:t>
            </a:r>
            <a:r>
              <a:rPr lang="en-US" altLang="zh-TW" sz="2800" spc="-40" dirty="0">
                <a:latin typeface="Microsoft JhengHei"/>
                <a:ea typeface="Microsoft JhengHei"/>
                <a:cs typeface="SimSun"/>
              </a:rPr>
              <a:t>Architecture</a:t>
            </a:r>
          </a:p>
          <a:p>
            <a:pPr marL="697865" lvl="1" indent="-227965">
              <a:spcBef>
                <a:spcPts val="475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sz="2800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資料流描述</a:t>
            </a:r>
            <a:endParaRPr lang="en-US" altLang="zh-TW" sz="2800" spc="-40" dirty="0">
              <a:latin typeface="Microsoft JhengHei"/>
              <a:ea typeface="Microsoft JhengHei"/>
            </a:endParaRPr>
          </a:p>
          <a:p>
            <a:pPr marL="697865" lvl="1" indent="-227965">
              <a:spcBef>
                <a:spcPts val="475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sz="2800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結構性描述 </a:t>
            </a:r>
            <a:endParaRPr lang="en-US" altLang="zh-TW" sz="2800" dirty="0">
              <a:solidFill>
                <a:schemeClr val="accent1"/>
              </a:solidFill>
              <a:latin typeface="Microsoft JhengHei"/>
              <a:ea typeface="Microsoft JhengHei"/>
              <a:cs typeface="Times New Roman"/>
            </a:endParaRPr>
          </a:p>
          <a:p>
            <a:pPr marL="697865" lvl="1" indent="-227965">
              <a:spcBef>
                <a:spcPts val="475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sz="2800" dirty="0">
                <a:solidFill>
                  <a:schemeClr val="accent1"/>
                </a:solidFill>
                <a:latin typeface="Microsoft JhengHei"/>
                <a:ea typeface="Microsoft JhengHei"/>
                <a:cs typeface="Times New Roman"/>
              </a:rPr>
              <a:t>行為描述</a:t>
            </a:r>
            <a:endParaRPr lang="en-US" altLang="zh-TW" sz="2800" dirty="0">
              <a:solidFill>
                <a:schemeClr val="accent1"/>
              </a:solidFill>
              <a:latin typeface="Microsoft JhengHei"/>
              <a:ea typeface="Microsoft JhengHei"/>
              <a:cs typeface="Times New Roman"/>
            </a:endParaRPr>
          </a:p>
          <a:p>
            <a:pPr marL="240665" indent="-227965">
              <a:spcBef>
                <a:spcPts val="475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sz="2800" spc="-40" dirty="0">
                <a:latin typeface="Microsoft JhengHei"/>
                <a:ea typeface="Microsoft JhengHei"/>
              </a:rPr>
              <a:t>正反器設計</a:t>
            </a:r>
          </a:p>
          <a:p>
            <a:pPr marL="240665" indent="-227965">
              <a:spcBef>
                <a:spcPts val="475"/>
              </a:spcBef>
              <a:buFont typeface="Arial MT"/>
              <a:buChar char="•"/>
              <a:tabLst>
                <a:tab pos="240665" algn="l"/>
              </a:tabLst>
            </a:pPr>
            <a:endParaRPr lang="en-US" altLang="zh-TW" sz="3600" dirty="0">
              <a:solidFill>
                <a:schemeClr val="accent1"/>
              </a:solidFill>
              <a:latin typeface="Microsoft JhengHei"/>
              <a:ea typeface="Microsoft JhengHei"/>
              <a:cs typeface="Times New Roman"/>
            </a:endParaRPr>
          </a:p>
          <a:p>
            <a:pPr marL="697865" lvl="1" indent="-227965">
              <a:spcBef>
                <a:spcPts val="475"/>
              </a:spcBef>
              <a:buFont typeface="Arial MT"/>
              <a:buChar char="•"/>
              <a:tabLst>
                <a:tab pos="240665" algn="l"/>
              </a:tabLst>
            </a:pPr>
            <a:endParaRPr lang="zh-TW" altLang="en-US" sz="1600" spc="-40" dirty="0">
              <a:latin typeface="Microsoft JhengHei"/>
              <a:ea typeface="Microsoft JhengHei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487483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308730" cy="1042745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</a:rPr>
              <a:t>Component</a:t>
            </a:r>
            <a:r>
              <a:rPr lang="en-US" altLang="zh-TW" sz="3600" dirty="0">
                <a:latin typeface="微軟正黑體"/>
                <a:ea typeface="微軟正黑體"/>
              </a:rPr>
              <a:t> </a:t>
            </a:r>
            <a:r>
              <a:rPr lang="zh-TW" altLang="en-US" sz="3600" dirty="0">
                <a:latin typeface="微軟正黑體"/>
                <a:ea typeface="微軟正黑體"/>
              </a:rPr>
              <a:t>與</a:t>
            </a:r>
            <a:r>
              <a:rPr lang="en-US" altLang="zh-TW" sz="3600" dirty="0">
                <a:latin typeface="微軟正黑體"/>
                <a:ea typeface="微軟正黑體"/>
              </a:rPr>
              <a:t>Port-Map </a:t>
            </a:r>
            <a:r>
              <a:rPr lang="zh-TW" altLang="en-US" sz="3600" dirty="0">
                <a:latin typeface="微軟正黑體"/>
                <a:ea typeface="微軟正黑體"/>
              </a:rPr>
              <a:t>敘述</a:t>
            </a:r>
            <a:r>
              <a:rPr lang="en-US" altLang="zh-TW" sz="3600" dirty="0">
                <a:latin typeface="微軟正黑體"/>
                <a:ea typeface="微軟正黑體"/>
              </a:rPr>
              <a:t>(1/6)</a:t>
            </a:r>
            <a:endParaRPr lang="zh-TW" altLang="en-US" sz="3600" dirty="0">
              <a:latin typeface="微軟正黑體"/>
              <a:ea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US" altLang="zh-TW">
              <a:solidFill>
                <a:srgbClr val="0070C0"/>
              </a:solidFill>
            </a:endParaRPr>
          </a:p>
          <a:p>
            <a:pPr lvl="1"/>
            <a:r>
              <a:rPr lang="zh-TW" altLang="en-US"/>
              <a:t>顧名思義就是零件的意思，使用到的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zh-TW" altLang="en-US"/>
              <a:t>都必須放置在同一個專案資料夾內。</a:t>
            </a:r>
            <a:endParaRPr lang="en-US" altLang="zh-TW"/>
          </a:p>
          <a:p>
            <a:pPr lvl="1"/>
            <a:r>
              <a:rPr lang="zh-TW" altLang="en-US"/>
              <a:t>連結零件的敘述必須在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zh-TW" altLang="en-US"/>
              <a:t>和</a:t>
            </a:r>
            <a:r>
              <a:rPr lang="en-US" altLang="zh-TW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zh-TW" altLang="en-US"/>
              <a:t>之間。</a:t>
            </a:r>
            <a:endParaRPr lang="en-US" altLang="zh-TW"/>
          </a:p>
          <a:p>
            <a:pPr lvl="1"/>
            <a:r>
              <a:rPr lang="zh-TW" altLang="en-US"/>
              <a:t>語法格式入下</a:t>
            </a:r>
            <a:r>
              <a:rPr lang="en-US" altLang="zh-TW"/>
              <a:t>:</a:t>
            </a:r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612572" y="383897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Component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零件名稱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Port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輸出入埠名稱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信號方向資料型態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    輸出入埠名稱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信號方向資料型態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End Component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84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314717" cy="1042745"/>
          </a:xfrm>
        </p:spPr>
        <p:txBody>
          <a:bodyPr>
            <a:normAutofit/>
          </a:bodyPr>
          <a:lstStyle/>
          <a:p>
            <a:r>
              <a:rPr lang="en-US" altLang="zh-TW" sz="36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</a:rPr>
              <a:t>Component</a:t>
            </a:r>
            <a:r>
              <a:rPr lang="en-US" altLang="zh-TW" sz="3600">
                <a:latin typeface="微軟正黑體"/>
                <a:ea typeface="微軟正黑體"/>
              </a:rPr>
              <a:t> </a:t>
            </a:r>
            <a:r>
              <a:rPr lang="zh-TW" altLang="en-US" sz="3600">
                <a:latin typeface="微軟正黑體"/>
                <a:ea typeface="微軟正黑體"/>
              </a:rPr>
              <a:t>與</a:t>
            </a:r>
            <a:r>
              <a:rPr lang="en-US" altLang="zh-TW" sz="3600">
                <a:latin typeface="微軟正黑體"/>
                <a:ea typeface="微軟正黑體"/>
              </a:rPr>
              <a:t>Port-Map </a:t>
            </a:r>
            <a:r>
              <a:rPr lang="zh-TW" altLang="en-US" sz="3600">
                <a:latin typeface="微軟正黑體"/>
                <a:ea typeface="微軟正黑體"/>
              </a:rPr>
              <a:t>敘述</a:t>
            </a:r>
            <a:r>
              <a:rPr lang="en-US" altLang="zh-TW" sz="3600">
                <a:latin typeface="微軟正黑體"/>
                <a:ea typeface="微軟正黑體"/>
              </a:rPr>
              <a:t>(2/6)</a:t>
            </a:r>
            <a:endParaRPr lang="zh-TW" altLang="en-US" sz="3600">
              <a:latin typeface="微軟正黑體"/>
              <a:ea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zh-TW" altLang="en-US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zh-TW">
              <a:solidFill>
                <a:srgbClr val="0070C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2925394"/>
            <a:ext cx="4180115" cy="220006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57749" y="2067283"/>
            <a:ext cx="35677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Architecture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FA_ARCH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FA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Component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OR_Gate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Port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A,B: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Y: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out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End Component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8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Component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Port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A,B: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sum,carry:</a:t>
            </a:r>
            <a:r>
              <a:rPr kumimoji="0" lang="en-US" altLang="zh-TW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out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End Component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8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Signal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TMP1,TMP2,TMP3:std_logic;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      :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772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178528" cy="1042745"/>
          </a:xfrm>
        </p:spPr>
        <p:txBody>
          <a:bodyPr>
            <a:normAutofit/>
          </a:bodyPr>
          <a:lstStyle/>
          <a:p>
            <a:r>
              <a:rPr lang="en-US" altLang="zh-TW" sz="3600">
                <a:latin typeface="微軟正黑體"/>
                <a:ea typeface="微軟正黑體"/>
              </a:rPr>
              <a:t>Component </a:t>
            </a:r>
            <a:r>
              <a:rPr lang="zh-TW" altLang="en-US" sz="3600">
                <a:latin typeface="微軟正黑體"/>
                <a:ea typeface="微軟正黑體"/>
              </a:rPr>
              <a:t>與</a:t>
            </a:r>
            <a:r>
              <a:rPr lang="en-US" altLang="zh-TW" sz="3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</a:rPr>
              <a:t>Port-Map</a:t>
            </a:r>
            <a:r>
              <a:rPr lang="en-US" altLang="zh-TW" sz="3600">
                <a:latin typeface="微軟正黑體"/>
                <a:ea typeface="微軟正黑體"/>
              </a:rPr>
              <a:t> </a:t>
            </a:r>
            <a:r>
              <a:rPr lang="zh-TW" altLang="en-US" sz="3600">
                <a:latin typeface="微軟正黑體"/>
                <a:ea typeface="微軟正黑體"/>
              </a:rPr>
              <a:t>敘述</a:t>
            </a:r>
            <a:r>
              <a:rPr lang="en-US" altLang="zh-TW" sz="3600">
                <a:latin typeface="微軟正黑體"/>
                <a:ea typeface="微軟正黑體"/>
              </a:rPr>
              <a:t>(3/6)</a:t>
            </a:r>
            <a:endParaRPr lang="zh-TW" altLang="en-US" sz="3600">
              <a:latin typeface="微軟正黑體"/>
              <a:ea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Port-Map</a:t>
            </a:r>
            <a:endParaRPr lang="en-US" altLang="zh-TW">
              <a:solidFill>
                <a:srgbClr val="00B050"/>
              </a:solidFill>
            </a:endParaRPr>
          </a:p>
          <a:p>
            <a:pPr lvl="1"/>
            <a:r>
              <a:rPr lang="en-US" altLang="zh-TW"/>
              <a:t>Port-Map</a:t>
            </a:r>
            <a:r>
              <a:rPr lang="zh-TW" altLang="en-US"/>
              <a:t>的功能是將</a:t>
            </a:r>
            <a:r>
              <a:rPr lang="en-US" altLang="zh-TW"/>
              <a:t>Component</a:t>
            </a:r>
            <a:r>
              <a:rPr lang="zh-TW" altLang="en-US"/>
              <a:t>的接腳與信號做連接，類似電路圖中零件與零件中的連線。</a:t>
            </a:r>
            <a:endParaRPr lang="en-US" altLang="zh-TW"/>
          </a:p>
          <a:p>
            <a:pPr lvl="1"/>
            <a:r>
              <a:rPr lang="zh-TW" altLang="en-US"/>
              <a:t>語法格式入下</a:t>
            </a:r>
            <a:r>
              <a:rPr lang="en-US" altLang="zh-TW"/>
              <a:t>:</a:t>
            </a: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636577" y="3838979"/>
            <a:ext cx="5870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標籤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零件名稱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Port Map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零件接腳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=&gt;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信號名稱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			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零件接腳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=&gt;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信號名稱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				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			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零件接腳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=&gt;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信號名稱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);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500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329" y="1153379"/>
            <a:ext cx="4180115" cy="220006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75806" cy="1042745"/>
          </a:xfrm>
        </p:spPr>
        <p:txBody>
          <a:bodyPr>
            <a:normAutofit/>
          </a:bodyPr>
          <a:lstStyle/>
          <a:p>
            <a:r>
              <a:rPr lang="en-US" altLang="zh-TW" sz="3600">
                <a:latin typeface="微軟正黑體"/>
                <a:ea typeface="微軟正黑體"/>
              </a:rPr>
              <a:t>Component </a:t>
            </a:r>
            <a:r>
              <a:rPr lang="zh-TW" altLang="en-US" sz="3600">
                <a:latin typeface="微軟正黑體"/>
                <a:ea typeface="微軟正黑體"/>
              </a:rPr>
              <a:t>與</a:t>
            </a:r>
            <a:r>
              <a:rPr lang="en-US" altLang="zh-TW" sz="3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</a:rPr>
              <a:t>Port-Map</a:t>
            </a:r>
            <a:r>
              <a:rPr lang="en-US" altLang="zh-TW" sz="3600">
                <a:latin typeface="微軟正黑體"/>
                <a:ea typeface="微軟正黑體"/>
              </a:rPr>
              <a:t> </a:t>
            </a:r>
            <a:r>
              <a:rPr lang="zh-TW" altLang="en-US" sz="3600">
                <a:latin typeface="微軟正黑體"/>
                <a:ea typeface="微軟正黑體"/>
              </a:rPr>
              <a:t>敘述</a:t>
            </a:r>
            <a:r>
              <a:rPr lang="en-US" altLang="zh-TW" sz="3600">
                <a:latin typeface="微軟正黑體"/>
                <a:ea typeface="微軟正黑體"/>
              </a:rPr>
              <a:t>(4/6)</a:t>
            </a:r>
            <a:endParaRPr lang="zh-TW" altLang="en-US" sz="3600">
              <a:latin typeface="微軟正黑體"/>
              <a:ea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Port-Map</a:t>
            </a:r>
            <a:endParaRPr lang="en-US" altLang="zh-TW">
              <a:solidFill>
                <a:srgbClr val="00B050"/>
              </a:solidFill>
            </a:endParaRPr>
          </a:p>
          <a:p>
            <a:pPr lvl="1"/>
            <a:r>
              <a:rPr lang="zh-TW" altLang="en-US"/>
              <a:t>以右圖</a:t>
            </a:r>
            <a:r>
              <a:rPr lang="en-US" altLang="zh-TW"/>
              <a:t>U1</a:t>
            </a:r>
            <a:r>
              <a:rPr lang="zh-TW" altLang="en-US"/>
              <a:t>零件為例，連結如下</a:t>
            </a:r>
            <a:r>
              <a:rPr lang="en-US" altLang="zh-TW"/>
              <a:t>:</a:t>
            </a:r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endParaRPr lang="en-US" altLang="zh-TW"/>
          </a:p>
          <a:p>
            <a:pPr lvl="1"/>
            <a:r>
              <a:rPr lang="zh-TW" altLang="en-US"/>
              <a:t>亦可僅使用訊號名稱，但使用此方法，訊號順序必須完全對應於該零件的零件接腳順序。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87" y="2723055"/>
            <a:ext cx="4793334" cy="142000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86" y="5214880"/>
            <a:ext cx="3712399" cy="13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236895" cy="1042745"/>
          </a:xfrm>
        </p:spPr>
        <p:txBody>
          <a:bodyPr>
            <a:normAutofit/>
          </a:bodyPr>
          <a:lstStyle/>
          <a:p>
            <a:r>
              <a:rPr lang="en-US" altLang="zh-TW" sz="3600">
                <a:latin typeface="微軟正黑體"/>
                <a:ea typeface="微軟正黑體"/>
              </a:rPr>
              <a:t>Component </a:t>
            </a:r>
            <a:r>
              <a:rPr lang="zh-TW" altLang="en-US" sz="3600">
                <a:latin typeface="微軟正黑體"/>
                <a:ea typeface="微軟正黑體"/>
              </a:rPr>
              <a:t>與</a:t>
            </a:r>
            <a:r>
              <a:rPr lang="en-US" altLang="zh-TW" sz="3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</a:rPr>
              <a:t>Port-Map</a:t>
            </a:r>
            <a:r>
              <a:rPr lang="en-US" altLang="zh-TW" sz="3600">
                <a:latin typeface="微軟正黑體"/>
                <a:ea typeface="微軟正黑體"/>
              </a:rPr>
              <a:t> </a:t>
            </a:r>
            <a:r>
              <a:rPr lang="zh-TW" altLang="en-US" sz="3600">
                <a:latin typeface="微軟正黑體"/>
                <a:ea typeface="微軟正黑體"/>
              </a:rPr>
              <a:t>敘述</a:t>
            </a:r>
            <a:r>
              <a:rPr lang="en-US" altLang="zh-TW" sz="3600">
                <a:latin typeface="微軟正黑體"/>
                <a:ea typeface="微軟正黑體"/>
              </a:rPr>
              <a:t>(5/6)</a:t>
            </a:r>
            <a:endParaRPr lang="zh-TW" altLang="en-US" sz="3600">
              <a:latin typeface="微軟正黑體"/>
              <a:ea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Port-Map example</a:t>
            </a:r>
            <a:endParaRPr lang="en-US" altLang="zh-TW">
              <a:solidFill>
                <a:srgbClr val="00B05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2" y="2019290"/>
            <a:ext cx="4564254" cy="24022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66755" y="4052741"/>
            <a:ext cx="58104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U1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(A=&gt;A,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B=&gt;B,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sum=&gt;TMP1,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carry=&gt;TMP2);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800" b="0" i="0" u="none" strike="noStrike" kern="1200" cap="none" spc="0" normalizeH="0" baseline="0" noProof="0">
              <a:ln>
                <a:noFill/>
              </a:ln>
              <a:solidFill>
                <a:srgbClr val="00008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U2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:OR_Gate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fr-FR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fr-FR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(A=&gt;TMP3,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fr-FR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B=&gt;TMP2,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fr-FR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Y=&gt;carry);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zh-TW" sz="800" b="0" i="0" u="none" strike="noStrike" kern="1200" cap="none" spc="0" normalizeH="0" baseline="0" noProof="0">
              <a:ln>
                <a:noFill/>
              </a:ln>
              <a:solidFill>
                <a:srgbClr val="00008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U3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(A=&gt;TMP1,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B=&gt;C,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sum=&gt;sum,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carry=&gt;TMP3);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FA_ARCH;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358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363353" cy="1042745"/>
          </a:xfrm>
        </p:spPr>
        <p:txBody>
          <a:bodyPr>
            <a:normAutofit/>
          </a:bodyPr>
          <a:lstStyle/>
          <a:p>
            <a:r>
              <a:rPr lang="en-US" altLang="zh-TW" sz="36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</a:rPr>
              <a:t>Component</a:t>
            </a:r>
            <a:r>
              <a:rPr lang="en-US" altLang="zh-TW" sz="3600">
                <a:latin typeface="微軟正黑體"/>
                <a:ea typeface="微軟正黑體"/>
              </a:rPr>
              <a:t> </a:t>
            </a:r>
            <a:r>
              <a:rPr lang="zh-TW" altLang="en-US" sz="3600">
                <a:latin typeface="微軟正黑體"/>
                <a:ea typeface="微軟正黑體"/>
              </a:rPr>
              <a:t>與</a:t>
            </a:r>
            <a:r>
              <a:rPr lang="en-US" altLang="zh-TW" sz="36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/>
                <a:ea typeface="微軟正黑體"/>
              </a:rPr>
              <a:t>Port-Map</a:t>
            </a:r>
            <a:r>
              <a:rPr lang="en-US" altLang="zh-TW" sz="3600">
                <a:latin typeface="微軟正黑體"/>
                <a:ea typeface="微軟正黑體"/>
              </a:rPr>
              <a:t> </a:t>
            </a:r>
            <a:r>
              <a:rPr lang="zh-TW" altLang="en-US" sz="3600">
                <a:latin typeface="微軟正黑體"/>
                <a:ea typeface="微軟正黑體"/>
              </a:rPr>
              <a:t>敘述</a:t>
            </a:r>
            <a:r>
              <a:rPr lang="en-US" altLang="zh-TW" sz="3600">
                <a:latin typeface="微軟正黑體"/>
                <a:ea typeface="微軟正黑體"/>
              </a:rPr>
              <a:t>(6/6)</a:t>
            </a:r>
            <a:endParaRPr lang="zh-TW" altLang="en-US" sz="3600">
              <a:latin typeface="微軟正黑體"/>
              <a:ea typeface="微軟正黑體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93873" y="1218289"/>
            <a:ext cx="4550127" cy="48320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Architecture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FA_ARCH </a:t>
            </a: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FA </a:t>
            </a: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Component </a:t>
            </a:r>
            <a:r>
              <a:rPr kumimoji="0" lang="en-US" altLang="zh-TW" sz="14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OR_Gate</a:t>
            </a: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Port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 </a:t>
            </a:r>
            <a:r>
              <a:rPr kumimoji="0" lang="en-US" altLang="zh-TW" sz="1400" b="0" i="0" u="none" strike="noStrike" kern="1200" cap="none" spc="0" normalizeH="0" baseline="0" noProof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A,B:</a:t>
            </a:r>
            <a:r>
              <a:rPr kumimoji="0" lang="en-US" altLang="zh-TW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</a:t>
            </a: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Y:</a:t>
            </a: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out </a:t>
            </a:r>
            <a:r>
              <a:rPr kumimoji="0" lang="en-US" altLang="zh-TW" sz="1400" b="0" i="0" u="none" strike="noStrike" kern="1200" cap="none" spc="0" normalizeH="0" baseline="0" noProof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End Component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8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Component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Port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 </a:t>
            </a:r>
            <a:r>
              <a:rPr kumimoji="0" lang="en-US" altLang="zh-TW" sz="1400" b="0" i="0" u="none" strike="noStrike" kern="1200" cap="none" spc="0" normalizeH="0" baseline="0" noProof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A,B:</a:t>
            </a:r>
            <a:r>
              <a:rPr kumimoji="0" lang="en-US" altLang="zh-TW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</a:t>
            </a: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</a:t>
            </a:r>
            <a:r>
              <a:rPr kumimoji="0" lang="en-US" altLang="zh-TW" sz="1400" b="0" i="0" u="none" strike="noStrike" kern="1200" cap="none" spc="0" normalizeH="0" baseline="0" noProof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sum,carry:</a:t>
            </a:r>
            <a:r>
              <a:rPr kumimoji="0" lang="en-US" altLang="zh-TW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out</a:t>
            </a: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End Component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8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Signal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TMP1,TMP2,TMP3:std_logic;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U1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(A=&gt;A,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B=&gt;B,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sum=&gt;TMP1,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carry=&gt;TMP2);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8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U2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:OR_Gate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fr-FR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fr-FR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(A=&gt;TMP3,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fr-FR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B=&gt;TMP2,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fr-FR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Y=&gt;carry);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zh-TW" sz="1400" b="0" i="0" u="none" strike="noStrike" kern="1200" cap="none" spc="0" normalizeH="0" baseline="0" noProof="0">
              <a:ln>
                <a:noFill/>
              </a:ln>
              <a:solidFill>
                <a:srgbClr val="000081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U3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(A=&gt;TMP1,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B=&gt;C,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sum=&gt;sum,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carry=&gt;TMP3);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FA_ARCH;</a:t>
            </a: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772128"/>
            <a:ext cx="3816028" cy="20084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50" y="1769335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Component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Port-Map Example: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902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自動生成電路</a:t>
            </a:r>
            <a:r>
              <a:rPr lang="en-US" altLang="zh-TW"/>
              <a:t>(1/7)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For-Generate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敘述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(1/3)</a:t>
            </a:r>
          </a:p>
          <a:p>
            <a:pPr lvl="1"/>
            <a:r>
              <a:rPr lang="zh-TW" altLang="en-US"/>
              <a:t>自動產生電路。</a:t>
            </a:r>
            <a:endParaRPr lang="en-US" altLang="zh-TW"/>
          </a:p>
          <a:p>
            <a:pPr lvl="1"/>
            <a:r>
              <a:rPr lang="zh-TW" altLang="en-US"/>
              <a:t>適合處理重複性較高的電路。</a:t>
            </a:r>
            <a:endParaRPr lang="en-US" altLang="zh-TW"/>
          </a:p>
          <a:p>
            <a:pPr lvl="1"/>
            <a:r>
              <a:rPr lang="zh-TW" altLang="en-US"/>
              <a:t>可使用蜂巢結構</a:t>
            </a:r>
            <a:endParaRPr lang="en-US" altLang="zh-TW"/>
          </a:p>
          <a:p>
            <a:r>
              <a:rPr lang="zh-TW" altLang="en-US"/>
              <a:t>語法格式如下</a:t>
            </a:r>
            <a:r>
              <a:rPr lang="en-US" altLang="zh-TW"/>
              <a:t>:</a:t>
            </a:r>
          </a:p>
          <a:p>
            <a:pPr lvl="1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130725" y="3985681"/>
            <a:ext cx="4882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標籤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迴圈變數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起始值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to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/</a:t>
            </a:r>
            <a:r>
              <a:rPr kumimoji="0" lang="en-US" altLang="zh-TW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downto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結束值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Generate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	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標籤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 :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自我產生電路之描述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		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End Generate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27176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自動生成電路</a:t>
            </a:r>
            <a:r>
              <a:rPr lang="en-US" altLang="zh-TW" dirty="0"/>
              <a:t>(2/7)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For-Generate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敘述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(2/3)</a:t>
            </a:r>
          </a:p>
          <a:p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12" y="1957876"/>
            <a:ext cx="5986731" cy="158120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74603" y="3995962"/>
            <a:ext cx="63738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C(0) &lt;= </a:t>
            </a:r>
            <a:r>
              <a:rPr kumimoji="0" lang="en-US" altLang="zh-TW" sz="1800" b="0" i="0" u="none" strike="noStrike" kern="1200" cap="none" spc="0" normalizeH="0" baseline="0" noProof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Cin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ADDER_GEN: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7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U: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FA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(A(I),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B(I),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C(I),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S(I),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C(I+1));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Generate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err="1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Cout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&lt;= C(8);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07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自動生成電路</a:t>
            </a:r>
            <a:r>
              <a:rPr lang="en-US" altLang="zh-TW"/>
              <a:t>(3/7)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For-Generate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敘述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(3/3)</a:t>
            </a:r>
          </a:p>
          <a:p>
            <a:pPr lvl="1"/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編譯後，將會產生下列動作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矩形 5"/>
          <p:cNvSpPr/>
          <p:nvPr/>
        </p:nvSpPr>
        <p:spPr>
          <a:xfrm>
            <a:off x="2230467" y="2917660"/>
            <a:ext cx="45498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U0: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FA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 Map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(A(0),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B(0),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C(0),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S(0),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C(1));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U1: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FA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 Map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(A(1),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B(1),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C(1),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S(1),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C(2));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U2: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FA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 Map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(A(2),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B(2),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C(2),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S(2),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C(3));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U3: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FA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 Map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(A(3),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B(3),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C(3),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S(3),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C(4));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U4: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FA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 Map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(A(4),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B(4),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C(4),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S(4),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C(5));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U5: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FA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 Map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(A(5),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B(5),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C(5),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S(5),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C(6));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U6: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FA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 Map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(A(6),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B(6),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C(6),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S(6),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C(7));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U7: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FA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Port </a:t>
            </a:r>
            <a:r>
              <a:rPr kumimoji="0" lang="pl-PL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Map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(A(7),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B(7),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C(7),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S(7),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C(8));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41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自動生成電路</a:t>
            </a:r>
            <a:r>
              <a:rPr lang="en-US" altLang="zh-TW"/>
              <a:t>(4/7)</a:t>
            </a:r>
            <a:endParaRPr lang="zh-TW" altLang="en-US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If-Generate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敘述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(1/4)</a:t>
            </a:r>
          </a:p>
          <a:p>
            <a:pPr lvl="1"/>
            <a:r>
              <a:rPr lang="zh-TW" altLang="en-US"/>
              <a:t>結合</a:t>
            </a:r>
            <a:r>
              <a:rPr lang="en-US" altLang="zh-TW"/>
              <a:t>If</a:t>
            </a:r>
            <a:r>
              <a:rPr lang="zh-TW" altLang="en-US"/>
              <a:t>關鍵字，使電路形成具有判斷功能的自我產生敘述。</a:t>
            </a:r>
          </a:p>
          <a:p>
            <a:pPr lvl="1"/>
            <a:r>
              <a:rPr lang="zh-TW" altLang="en-US"/>
              <a:t>此條件判斷的功能只是在編譯時，做為產生電路描述的條件，並非建構時序性電路。</a:t>
            </a:r>
            <a:endParaRPr lang="en-US" altLang="zh-TW"/>
          </a:p>
          <a:p>
            <a:r>
              <a:rPr lang="zh-TW" altLang="en-US"/>
              <a:t>語法格式如下</a:t>
            </a:r>
            <a:r>
              <a:rPr lang="en-US" altLang="zh-TW"/>
              <a:t>:	</a:t>
            </a:r>
          </a:p>
          <a:p>
            <a:pPr lvl="1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62378" y="429532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標籤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 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判斷條件 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Generate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標籤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: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自我產生電路之描述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		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End Generate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15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VHDL</a:t>
            </a:r>
            <a:r>
              <a:rPr lang="zh-TW" altLang="en-US" dirty="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VHDL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描述分為兩個部分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457200" lvl="1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- 單體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(Entity)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電路外觀之描述，僅處理單體名稱與輸入輸出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zh-TW" altLang="en-US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- 架構</a:t>
            </a:r>
            <a:r>
              <a: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(Architecture)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電路內部功能之描述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64030" y="3762045"/>
            <a:ext cx="5607049" cy="30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0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自動生成電路</a:t>
            </a:r>
            <a:r>
              <a:rPr lang="en-US" altLang="zh-TW"/>
              <a:t>(5/7)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If-Generate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敘述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(2/4)</a:t>
            </a:r>
          </a:p>
          <a:p>
            <a:pPr lvl="1"/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12bit 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偶同位產生電路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(1/3)</a:t>
            </a:r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51" y="2411445"/>
            <a:ext cx="5037826" cy="39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47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0996"/>
            <a:ext cx="7886700" cy="1074981"/>
          </a:xfrm>
        </p:spPr>
        <p:txBody>
          <a:bodyPr>
            <a:norm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If-Generate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敘述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(3/4)</a:t>
            </a:r>
          </a:p>
          <a:p>
            <a:pPr lvl="1"/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12bit 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偶同位產生電路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(2/3)</a:t>
            </a:r>
          </a:p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自動生成電路</a:t>
            </a:r>
            <a:r>
              <a:rPr lang="en-US" altLang="zh-TW" dirty="0"/>
              <a:t>(6/7)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27057" y="2777150"/>
            <a:ext cx="28391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Library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IEEE;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Use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IEEE.std_logic_1164.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all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Entity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Parity12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 D: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std_logic_vector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(0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11);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ODD:</a:t>
            </a:r>
            <a:r>
              <a:rPr kumimoji="0" lang="en-US" altLang="zh-TW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out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Constant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width: integer :=12;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Parity12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7" name="矩形 6"/>
          <p:cNvSpPr/>
          <p:nvPr/>
        </p:nvSpPr>
        <p:spPr>
          <a:xfrm>
            <a:off x="3977316" y="2581282"/>
            <a:ext cx="384684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Architecture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Parity_ARCH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Parity12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Component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XOR2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A,B:in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 Y:out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Component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Signal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P: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std_logic_vector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(0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width-2);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GEN:</a:t>
            </a:r>
            <a:r>
              <a:rPr kumimoji="0" lang="en-US" altLang="zh-TW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(width-2)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G0: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 = 0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</a:t>
            </a:r>
            <a:r>
              <a:rPr kumimoji="0" lang="fr-FR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U:</a:t>
            </a:r>
            <a:r>
              <a:rPr kumimoji="0" lang="fr-FR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fr-FR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 </a:t>
            </a:r>
            <a:r>
              <a:rPr kumimoji="0" lang="fr-FR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(D(0), D(1), P(0))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generate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G0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G1: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 &gt; 0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and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 &lt; (width -2)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</a:t>
            </a:r>
            <a:r>
              <a:rPr kumimoji="0" lang="nn-NO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U:</a:t>
            </a:r>
            <a:r>
              <a:rPr kumimoji="0" lang="nn-NO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 </a:t>
            </a:r>
            <a:r>
              <a:rPr kumimoji="0" lang="nn-NO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(P(I-1), D(I+1), P(I))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Generate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G1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G2: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 = (width -2)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Generate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       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U: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Port Map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(P(I-1), D(I+1), ODD)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    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Generate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G2 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Generate 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GEN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End </a:t>
            </a:r>
            <a:r>
              <a:rPr kumimoji="0" lang="en-US" altLang="zh-TW" sz="12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Parity_ARCH</a:t>
            </a: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;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3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If-Generate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敘述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(4/4)</a:t>
            </a:r>
          </a:p>
          <a:p>
            <a:pPr lvl="1"/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12bit 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偶同位產生電路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(3/3)</a:t>
            </a:r>
          </a:p>
          <a:p>
            <a:pPr lvl="1"/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編譯後，將會產生下列動作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自動生成電路</a:t>
            </a:r>
            <a:r>
              <a:rPr lang="en-US" altLang="zh-TW"/>
              <a:t>(7/7)</a:t>
            </a: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984075" y="2882225"/>
            <a:ext cx="50216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U0: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(D(0), D(1), P(0));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(P(0), D(2), P(1));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(P(1), D(3), P(2));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(P(2), D(4), P(3));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(P(3), D(5), P(4));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5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(P(4), D(6), P(5));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6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(P(5), D(7), P(6));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7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(P(6), D(8), P(7));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8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(P(7), D(9), P(8));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9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(P(8), D(10), P(9));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10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kumimoji="0" lang="pl-PL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XOR2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Port Map</a:t>
            </a:r>
            <a:r>
              <a:rPr kumimoji="0" lang="nn-NO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(P(9), D(11), ODD); </a:t>
            </a:r>
            <a:r>
              <a:rPr kumimoji="0" lang="nn-NO" altLang="zh-TW" sz="1800" b="1" i="0" u="none" strike="noStrike" kern="1200" cap="none" spc="0" normalizeH="0" baseline="0" noProof="0">
                <a:ln>
                  <a:noFill/>
                </a:ln>
                <a:solidFill>
                  <a:srgbClr val="00008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Times New Roman" panose="02020603050405020304" pitchFamily="18" charset="0"/>
              </a:rPr>
              <a:t>-- I=10</a:t>
            </a: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雲朵形圖說文字 4"/>
          <p:cNvSpPr/>
          <p:nvPr/>
        </p:nvSpPr>
        <p:spPr>
          <a:xfrm>
            <a:off x="6544878" y="1406854"/>
            <a:ext cx="1891755" cy="1182072"/>
          </a:xfrm>
          <a:prstGeom prst="cloudCallout">
            <a:avLst>
              <a:gd name="adj1" fmla="val -36309"/>
              <a:gd name="adj2" fmla="val 6319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只需修改</a:t>
            </a: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width</a:t>
            </a:r>
            <a:r>
              <a:rPr kumimoji="0" lang="zh-TW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，即可改變偶同位的位元數</a:t>
            </a:r>
          </a:p>
        </p:txBody>
      </p:sp>
    </p:spTree>
    <p:extLst>
      <p:ext uri="{BB962C8B-B14F-4D97-AF65-F5344CB8AC3E}">
        <p14:creationId xmlns:p14="http://schemas.microsoft.com/office/powerpoint/2010/main" val="3669926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8"/>
            <a:ext cx="7886700" cy="58118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行為描述</a:t>
            </a:r>
            <a:endParaRPr lang="en-US" altLang="zh-TW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6307BF-CBDA-465F-83D6-3E03D0CE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18" y="4594993"/>
            <a:ext cx="5383482" cy="22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7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7390" y="486918"/>
            <a:ext cx="8144510" cy="1354217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行為描述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(Behavior Description)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內部撰寫的語法：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If … then … else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敘述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Case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When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敘述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Loop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敘述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8400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 err="1">
                <a:ea typeface="Microsoft JhengHei"/>
                <a:cs typeface="Times New Roman"/>
              </a:rPr>
              <a:t>Process</a:t>
            </a:r>
            <a:r>
              <a:rPr sz="4000" spc="-50" dirty="0" err="1"/>
              <a:t>結構</a:t>
            </a:r>
            <a:r>
              <a:rPr sz="4000" spc="-10" dirty="0">
                <a:ea typeface="Microsoft JhengHei"/>
                <a:cs typeface="Times New Roman"/>
              </a:rPr>
              <a:t>(1/5)</a:t>
            </a:r>
            <a:endParaRPr lang="zh-TW" altLang="en-US" sz="4000" spc="-10" dirty="0">
              <a:ea typeface="Microsoft JhengHei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426606"/>
            <a:ext cx="7733953" cy="1386277"/>
          </a:xfrm>
          <a:prstGeom prst="rect">
            <a:avLst/>
          </a:prstGeom>
        </p:spPr>
        <p:txBody>
          <a:bodyPr vert="horz" wrap="square" lIns="0" tIns="97790" rIns="0" bIns="0" rtlCol="0" anchor="t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5" err="1">
                <a:latin typeface="Microsoft JhengHei"/>
                <a:ea typeface="Microsoft JhengHei"/>
                <a:cs typeface="SimSun"/>
              </a:rPr>
              <a:t>時序邏輯設計的重要介面</a:t>
            </a:r>
            <a:endParaRPr sz="2400">
              <a:latin typeface="Microsoft JhengHei"/>
              <a:ea typeface="Microsoft JhengHei"/>
              <a:cs typeface="SimSun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0">
                <a:latin typeface="Microsoft JhengHei"/>
                <a:ea typeface="Microsoft JhengHei"/>
                <a:cs typeface="SimSun"/>
              </a:rPr>
              <a:t>可使用一個或多個</a:t>
            </a:r>
            <a:r>
              <a:rPr sz="2400" spc="-10">
                <a:latin typeface="Microsoft JhengHei"/>
                <a:ea typeface="Microsoft JhengHei"/>
                <a:cs typeface="Times New Roman"/>
              </a:rPr>
              <a:t>Process</a:t>
            </a:r>
            <a:r>
              <a:rPr sz="2400" spc="-20">
                <a:latin typeface="Microsoft JhengHei"/>
                <a:ea typeface="Microsoft JhengHei"/>
                <a:cs typeface="SimSun"/>
              </a:rPr>
              <a:t>結構</a:t>
            </a:r>
            <a:endParaRPr lang="zh-TW" altLang="en-US" sz="2400" spc="-20">
              <a:latin typeface="Microsoft JhengHei"/>
              <a:ea typeface="Microsoft JhengHei"/>
              <a:cs typeface="SimSun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err="1">
                <a:latin typeface="Microsoft JhengHei"/>
                <a:ea typeface="Microsoft JhengHei"/>
                <a:cs typeface="SimSun"/>
              </a:rPr>
              <a:t>每個</a:t>
            </a:r>
            <a:r>
              <a:rPr sz="2400" spc="-10" err="1">
                <a:latin typeface="Microsoft JhengHei"/>
                <a:ea typeface="Microsoft JhengHei"/>
                <a:cs typeface="Times New Roman"/>
              </a:rPr>
              <a:t>Process</a:t>
            </a:r>
            <a:r>
              <a:rPr sz="2400" spc="-20" err="1">
                <a:latin typeface="Microsoft JhengHei"/>
                <a:ea typeface="Microsoft JhengHei"/>
                <a:cs typeface="SimSun"/>
              </a:rPr>
              <a:t>結構都是同時動作的</a:t>
            </a:r>
            <a:endParaRPr sz="2400" err="1">
              <a:latin typeface="Microsoft JhengHei"/>
              <a:ea typeface="Microsoft JhengHei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859" y="3860292"/>
            <a:ext cx="5884279" cy="29977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err="1">
                <a:ea typeface="Microsoft JhengHei"/>
                <a:cs typeface="Times New Roman"/>
              </a:rPr>
              <a:t>Process</a:t>
            </a:r>
            <a:r>
              <a:rPr sz="4000" spc="-50" err="1"/>
              <a:t>結構</a:t>
            </a:r>
            <a:r>
              <a:rPr lang="en-US" sz="4000" spc="-10">
                <a:ea typeface="Microsoft JhengHei"/>
                <a:cs typeface="Times New Roman"/>
              </a:rPr>
              <a:t>(2/5</a:t>
            </a:r>
            <a:r>
              <a:rPr sz="4000" spc="-10">
                <a:ea typeface="Microsoft JhengHei"/>
                <a:cs typeface="Times New Roman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390" y="1373397"/>
            <a:ext cx="8264870" cy="2303066"/>
          </a:xfrm>
          <a:prstGeom prst="rect">
            <a:avLst/>
          </a:prstGeom>
        </p:spPr>
        <p:txBody>
          <a:bodyPr vert="horz" wrap="square" lIns="0" tIns="46990" rIns="0" bIns="0" rtlCol="0" anchor="t">
            <a:spAutoFit/>
          </a:bodyPr>
          <a:lstStyle/>
          <a:p>
            <a:pPr marL="240665" indent="-227965">
              <a:spcBef>
                <a:spcPts val="37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25">
                <a:latin typeface="Microsoft JhengHei"/>
                <a:ea typeface="Microsoft JhengHei"/>
                <a:cs typeface="SimSun"/>
              </a:rPr>
              <a:t>標籤</a:t>
            </a:r>
            <a:r>
              <a:rPr lang="zh-TW" sz="2400" spc="-25">
                <a:latin typeface="Microsoft JhengHei"/>
                <a:ea typeface="Microsoft JhengHei"/>
                <a:cs typeface="SimSun"/>
              </a:rPr>
              <a:t>：</a:t>
            </a:r>
            <a:endParaRPr lang="zh-TW" altLang="en-US" sz="2400">
              <a:latin typeface="Microsoft JhengHei"/>
              <a:ea typeface="Microsoft JhengHei"/>
              <a:cs typeface="SimSun"/>
            </a:endParaRPr>
          </a:p>
          <a:p>
            <a:pPr marL="470535" lvl="1">
              <a:lnSpc>
                <a:spcPts val="2735"/>
              </a:lnSpc>
              <a:spcBef>
                <a:spcPts val="234"/>
              </a:spcBef>
              <a:tabLst>
                <a:tab pos="240665" algn="l"/>
              </a:tabLst>
            </a:pPr>
            <a:r>
              <a:rPr lang="zh-TW" sz="2000" spc="-10">
                <a:latin typeface="Microsoft JhengHei"/>
                <a:ea typeface="Microsoft JhengHei"/>
                <a:cs typeface="SimSun"/>
              </a:rPr>
              <a:t>－用來標示電路</a:t>
            </a:r>
            <a:r>
              <a:rPr sz="2000" spc="-10">
                <a:latin typeface="Microsoft JhengHei"/>
                <a:ea typeface="Microsoft JhengHei"/>
                <a:cs typeface="SimSun"/>
              </a:rPr>
              <a:t>，通常是使用有意義的文字，例如</a:t>
            </a:r>
            <a:endParaRPr lang="zh-TW" sz="2000">
              <a:latin typeface="Microsoft JhengHei"/>
              <a:ea typeface="Microsoft JhengHei"/>
              <a:cs typeface="SimSun"/>
            </a:endParaRPr>
          </a:p>
          <a:p>
            <a:pPr marL="698500">
              <a:lnSpc>
                <a:spcPts val="2735"/>
              </a:lnSpc>
            </a:pPr>
            <a:r>
              <a:rPr lang="zh-TW" sz="2000">
                <a:latin typeface="Microsoft JhengHei"/>
                <a:ea typeface="Microsoft JhengHei"/>
                <a:cs typeface="Times New Roman"/>
              </a:rPr>
              <a:t> </a:t>
            </a:r>
            <a:r>
              <a:rPr sz="2000">
                <a:latin typeface="Microsoft JhengHei"/>
                <a:ea typeface="Microsoft JhengHei"/>
                <a:cs typeface="Times New Roman"/>
              </a:rPr>
              <a:t>counter10</a:t>
            </a:r>
            <a:r>
              <a:rPr sz="2000">
                <a:latin typeface="Microsoft JhengHei"/>
                <a:ea typeface="Microsoft JhengHei"/>
                <a:cs typeface="SimSun"/>
              </a:rPr>
              <a:t>、</a:t>
            </a:r>
            <a:r>
              <a:rPr sz="2000" spc="-10">
                <a:latin typeface="Microsoft JhengHei"/>
                <a:ea typeface="Microsoft JhengHei"/>
                <a:cs typeface="Times New Roman"/>
              </a:rPr>
              <a:t>clock_div</a:t>
            </a:r>
            <a:r>
              <a:rPr lang="zh-TW" sz="2000" spc="-10">
                <a:latin typeface="Microsoft JhengHei"/>
                <a:ea typeface="Microsoft JhengHei"/>
                <a:cs typeface="Times New Roman"/>
              </a:rPr>
              <a:t> </a:t>
            </a:r>
            <a:r>
              <a:rPr sz="2000" spc="-25">
                <a:latin typeface="Microsoft JhengHei"/>
                <a:ea typeface="Microsoft JhengHei"/>
                <a:cs typeface="SimSun"/>
              </a:rPr>
              <a:t>等</a:t>
            </a:r>
            <a:endParaRPr lang="zh-TW" altLang="en-US" sz="2000">
              <a:latin typeface="Microsoft JhengHei"/>
              <a:ea typeface="Microsoft JhengHei"/>
              <a:cs typeface="Times New Roman"/>
            </a:endParaRPr>
          </a:p>
          <a:p>
            <a:pPr marL="470535" marR="31115" lvl="1">
              <a:lnSpc>
                <a:spcPts val="2590"/>
              </a:lnSpc>
              <a:spcBef>
                <a:spcPts val="535"/>
              </a:spcBef>
            </a:pPr>
            <a:r>
              <a:rPr lang="zh-TW" sz="2000">
                <a:latin typeface="Microsoft JhengHei"/>
                <a:ea typeface="Microsoft JhengHei"/>
                <a:cs typeface="Times New Roman"/>
              </a:rPr>
              <a:t>－</a:t>
            </a:r>
            <a:r>
              <a:rPr sz="2000">
                <a:latin typeface="Microsoft JhengHei"/>
                <a:ea typeface="Microsoft JhengHei"/>
                <a:cs typeface="Times New Roman"/>
              </a:rPr>
              <a:t>End </a:t>
            </a:r>
            <a:r>
              <a:rPr sz="2000" spc="-10">
                <a:latin typeface="Microsoft JhengHei"/>
                <a:ea typeface="Microsoft JhengHei"/>
                <a:cs typeface="Times New Roman"/>
              </a:rPr>
              <a:t>Process</a:t>
            </a:r>
            <a:r>
              <a:rPr lang="zh-TW" sz="2000" spc="-10">
                <a:latin typeface="Microsoft JhengHei"/>
                <a:ea typeface="Microsoft JhengHei"/>
                <a:cs typeface="Times New Roman"/>
              </a:rPr>
              <a:t> </a:t>
            </a:r>
            <a:r>
              <a:rPr sz="2000" spc="-15">
                <a:latin typeface="Microsoft JhengHei"/>
                <a:ea typeface="Microsoft JhengHei"/>
                <a:cs typeface="SimSun"/>
              </a:rPr>
              <a:t>後的標籤可以省略，如果有使用標前，</a:t>
            </a:r>
            <a:endParaRPr lang="zh-TW" sz="2000" spc="-15">
              <a:latin typeface="Microsoft JhengHei"/>
              <a:ea typeface="Microsoft JhengHei"/>
              <a:cs typeface="SimSun"/>
            </a:endParaRPr>
          </a:p>
          <a:p>
            <a:pPr marL="470535" marR="31115" lvl="1">
              <a:lnSpc>
                <a:spcPts val="2590"/>
              </a:lnSpc>
              <a:spcBef>
                <a:spcPts val="535"/>
              </a:spcBef>
              <a:tabLst>
                <a:tab pos="698500" algn="l"/>
              </a:tabLst>
            </a:pPr>
            <a:r>
              <a:rPr lang="zh-TW" sz="2000" spc="-15">
                <a:latin typeface="Microsoft JhengHei"/>
                <a:ea typeface="Microsoft JhengHei"/>
                <a:cs typeface="SimSun"/>
              </a:rPr>
              <a:t>  </a:t>
            </a:r>
            <a:r>
              <a:rPr lang="zh-TW" altLang="en-US" sz="2000" spc="-15">
                <a:latin typeface="Microsoft JhengHei"/>
                <a:ea typeface="Microsoft JhengHei"/>
                <a:cs typeface="SimSun"/>
              </a:rPr>
              <a:t>  </a:t>
            </a:r>
            <a:r>
              <a:rPr lang="zh-TW" sz="2000" spc="-15">
                <a:latin typeface="Microsoft JhengHei"/>
                <a:ea typeface="Microsoft JhengHei"/>
                <a:cs typeface="SimSun"/>
              </a:rPr>
              <a:t>則</a:t>
            </a:r>
            <a:r>
              <a:rPr lang="zh-TW" sz="2000" spc="-5">
                <a:latin typeface="Microsoft JhengHei"/>
                <a:ea typeface="Microsoft JhengHei"/>
                <a:cs typeface="SimSun"/>
              </a:rPr>
              <a:t>必須與開頭的標籤一致</a:t>
            </a:r>
            <a:endParaRPr sz="2000"/>
          </a:p>
          <a:p>
            <a:pPr marL="470535" marR="292100" lvl="1">
              <a:lnSpc>
                <a:spcPts val="2590"/>
              </a:lnSpc>
              <a:spcBef>
                <a:spcPts val="509"/>
              </a:spcBef>
              <a:tabLst>
                <a:tab pos="698500" algn="l"/>
              </a:tabLst>
            </a:pPr>
            <a:r>
              <a:rPr lang="zh-TW" sz="2000">
                <a:latin typeface="Microsoft JhengHei"/>
                <a:ea typeface="Microsoft JhengHei"/>
                <a:cs typeface="SimSun"/>
              </a:rPr>
              <a:t>－</a:t>
            </a:r>
            <a:r>
              <a:rPr sz="2000" err="1">
                <a:latin typeface="Microsoft JhengHei"/>
                <a:ea typeface="Microsoft JhengHei"/>
                <a:cs typeface="SimSun"/>
              </a:rPr>
              <a:t>整個電路設計若只有一個</a:t>
            </a:r>
            <a:r>
              <a:rPr lang="zh-TW" sz="2000">
                <a:latin typeface="Microsoft JhengHei"/>
                <a:ea typeface="Microsoft JhengHei"/>
                <a:cs typeface="Times New Roman"/>
              </a:rPr>
              <a:t> </a:t>
            </a:r>
            <a:r>
              <a:rPr sz="2000" spc="-10">
                <a:latin typeface="Microsoft JhengHei"/>
                <a:ea typeface="Microsoft JhengHei"/>
                <a:cs typeface="Times New Roman"/>
              </a:rPr>
              <a:t>Process</a:t>
            </a:r>
            <a:r>
              <a:rPr lang="zh-TW" sz="2000" spc="-10">
                <a:latin typeface="Microsoft JhengHei"/>
                <a:ea typeface="Microsoft JhengHei"/>
                <a:cs typeface="Times New Roman"/>
              </a:rPr>
              <a:t> </a:t>
            </a:r>
            <a:r>
              <a:rPr sz="2000" spc="-10" err="1">
                <a:latin typeface="Microsoft JhengHei"/>
                <a:ea typeface="Microsoft JhengHei"/>
                <a:cs typeface="SimSun"/>
              </a:rPr>
              <a:t>結構</a:t>
            </a:r>
            <a:r>
              <a:rPr sz="2000" spc="-10">
                <a:latin typeface="Microsoft JhengHei"/>
                <a:ea typeface="Microsoft JhengHei"/>
                <a:cs typeface="SimSun"/>
              </a:rPr>
              <a:t>，</a:t>
            </a:r>
            <a:r>
              <a:rPr lang="zh-TW" sz="2000" spc="-10">
                <a:latin typeface="Microsoft JhengHei"/>
                <a:ea typeface="Microsoft JhengHei"/>
                <a:cs typeface="SimSun"/>
              </a:rPr>
              <a:t>可不放置標</a:t>
            </a:r>
            <a:r>
              <a:rPr lang="zh-TW" sz="2000" spc="-25">
                <a:latin typeface="Microsoft JhengHei"/>
                <a:ea typeface="Microsoft JhengHei"/>
                <a:cs typeface="SimSun"/>
              </a:rPr>
              <a:t>籤</a:t>
            </a:r>
            <a:endParaRPr sz="2000">
              <a:latin typeface="Microsoft JhengHei"/>
              <a:ea typeface="Microsoft JhengHei"/>
              <a:cs typeface="SimSun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A8A9D609-3566-4890-83F7-097E689D7E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859" y="3860292"/>
            <a:ext cx="5884279" cy="299770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25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Process</a:t>
            </a:r>
            <a:r>
              <a:rPr lang="ja-JP" altLang="en-US" sz="4000" spc="-5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r>
              <a:rPr lang="en-US" altLang="ja-JP" sz="40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(3/5)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390" y="1444322"/>
            <a:ext cx="8027670" cy="2106346"/>
          </a:xfrm>
          <a:prstGeom prst="rect">
            <a:avLst/>
          </a:prstGeom>
        </p:spPr>
        <p:txBody>
          <a:bodyPr vert="horz" wrap="square" lIns="0" tIns="46355" rIns="0" bIns="0" rtlCol="0" anchor="t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400" spc="-5" err="1">
                <a:latin typeface="Microsoft JhengHei"/>
                <a:ea typeface="Microsoft JhengHei"/>
                <a:cs typeface="SimSun"/>
              </a:rPr>
              <a:t>敏感信號列</a:t>
            </a:r>
            <a:r>
              <a:rPr sz="2400" spc="-5">
                <a:latin typeface="Microsoft JhengHei"/>
                <a:ea typeface="Microsoft JhengHei"/>
                <a:cs typeface="SimSun"/>
              </a:rPr>
              <a:t>(</a:t>
            </a:r>
            <a:r>
              <a:rPr sz="2400">
                <a:latin typeface="Microsoft JhengHei"/>
                <a:ea typeface="Microsoft JhengHei"/>
                <a:cs typeface="Times New Roman"/>
              </a:rPr>
              <a:t>Sensitivity</a:t>
            </a:r>
            <a:r>
              <a:rPr sz="2400" spc="-60">
                <a:latin typeface="Microsoft JhengHei"/>
                <a:ea typeface="Microsoft JhengHei"/>
                <a:cs typeface="Times New Roman"/>
              </a:rPr>
              <a:t> </a:t>
            </a:r>
            <a:r>
              <a:rPr sz="2400" spc="-10">
                <a:latin typeface="Microsoft JhengHei"/>
                <a:ea typeface="Microsoft JhengHei"/>
                <a:cs typeface="Times New Roman"/>
              </a:rPr>
              <a:t>List</a:t>
            </a:r>
            <a:r>
              <a:rPr sz="2400" spc="-10">
                <a:latin typeface="Microsoft JhengHei"/>
                <a:ea typeface="Microsoft JhengHei"/>
                <a:cs typeface="SimSun"/>
              </a:rPr>
              <a:t>)</a:t>
            </a:r>
            <a:endParaRPr sz="2400">
              <a:latin typeface="Microsoft JhengHei"/>
              <a:ea typeface="Microsoft JhengHei"/>
              <a:cs typeface="SimSun"/>
            </a:endParaRPr>
          </a:p>
          <a:p>
            <a:pPr marL="470535" lvl="1">
              <a:spcBef>
                <a:spcPts val="225"/>
              </a:spcBef>
              <a:tabLst>
                <a:tab pos="697230" algn="l"/>
                <a:tab pos="3001645" algn="l"/>
              </a:tabLst>
            </a:pPr>
            <a:r>
              <a:rPr lang="zh-TW" sz="2000">
                <a:latin typeface="Microsoft JhengHei"/>
                <a:ea typeface="Microsoft JhengHei"/>
                <a:cs typeface="SimSun"/>
              </a:rPr>
              <a:t>－</a:t>
            </a:r>
            <a:r>
              <a:rPr sz="2000" err="1">
                <a:latin typeface="Microsoft JhengHei"/>
                <a:ea typeface="Microsoft JhengHei"/>
                <a:cs typeface="SimSun"/>
              </a:rPr>
              <a:t>可</a:t>
            </a:r>
            <a:r>
              <a:rPr sz="2000" b="1" err="1">
                <a:solidFill>
                  <a:srgbClr val="C00000"/>
                </a:solidFill>
                <a:latin typeface="Microsoft JhengHei"/>
                <a:cs typeface="Microsoft JhengHei"/>
              </a:rPr>
              <a:t>觸發</a:t>
            </a:r>
            <a:r>
              <a:rPr sz="2000" err="1">
                <a:latin typeface="Microsoft JhengHei"/>
                <a:ea typeface="Microsoft JhengHei"/>
                <a:cs typeface="SimSun"/>
              </a:rPr>
              <a:t>此</a:t>
            </a:r>
            <a:r>
              <a:rPr lang="zh-TW" sz="2000">
                <a:latin typeface="Microsoft JhengHei"/>
                <a:ea typeface="Microsoft JhengHei"/>
                <a:cs typeface="Times New Roman"/>
              </a:rPr>
              <a:t> </a:t>
            </a:r>
            <a:r>
              <a:rPr sz="2000" spc="-10">
                <a:latin typeface="Microsoft JhengHei"/>
                <a:ea typeface="Microsoft JhengHei"/>
                <a:cs typeface="Times New Roman"/>
              </a:rPr>
              <a:t>Process</a:t>
            </a:r>
            <a:r>
              <a:rPr lang="zh-TW" altLang="en-US" sz="2000" spc="-10">
                <a:latin typeface="Microsoft JhengHei"/>
                <a:ea typeface="Microsoft JhengHei"/>
                <a:cs typeface="Times New Roman"/>
              </a:rPr>
              <a:t> </a:t>
            </a:r>
            <a:r>
              <a:rPr sz="2000" err="1">
                <a:latin typeface="Microsoft JhengHei"/>
                <a:ea typeface="Microsoft JhengHei"/>
                <a:cs typeface="SimSun"/>
              </a:rPr>
              <a:t>動作的信號</a:t>
            </a:r>
            <a:endParaRPr sz="2000" spc="-50">
              <a:latin typeface="Microsoft JhengHei"/>
              <a:ea typeface="Microsoft JhengHei"/>
              <a:cs typeface="SimSun"/>
            </a:endParaRPr>
          </a:p>
          <a:p>
            <a:pPr marL="470535" lvl="1">
              <a:lnSpc>
                <a:spcPct val="100000"/>
              </a:lnSpc>
              <a:spcBef>
                <a:spcPts val="210"/>
              </a:spcBef>
              <a:tabLst>
                <a:tab pos="697230" algn="l"/>
              </a:tabLst>
            </a:pPr>
            <a:r>
              <a:rPr lang="zh-TW" sz="2000" spc="-10">
                <a:latin typeface="Microsoft JhengHei"/>
                <a:ea typeface="Microsoft JhengHei"/>
                <a:cs typeface="SimSun"/>
              </a:rPr>
              <a:t>－</a:t>
            </a:r>
            <a:r>
              <a:rPr sz="2000" spc="-10" err="1">
                <a:latin typeface="Microsoft JhengHei"/>
                <a:ea typeface="Microsoft JhengHei"/>
                <a:cs typeface="SimSun"/>
              </a:rPr>
              <a:t>若超過一個敏感信號，信號與信號之間須以</a:t>
            </a:r>
            <a:r>
              <a:rPr sz="2000" b="1" spc="-5" err="1">
                <a:solidFill>
                  <a:srgbClr val="C00000"/>
                </a:solidFill>
                <a:latin typeface="Microsoft JhengHei"/>
                <a:cs typeface="Microsoft JhengHei"/>
              </a:rPr>
              <a:t>逗點</a:t>
            </a:r>
            <a:r>
              <a:rPr sz="2000" spc="-20" err="1">
                <a:latin typeface="Microsoft JhengHei"/>
                <a:ea typeface="Microsoft JhengHei"/>
                <a:cs typeface="SimSun"/>
              </a:rPr>
              <a:t>分隔</a:t>
            </a:r>
            <a:endParaRPr sz="2000">
              <a:latin typeface="Microsoft JhengHei"/>
              <a:ea typeface="Microsoft JhengHei"/>
              <a:cs typeface="SimSun"/>
            </a:endParaRPr>
          </a:p>
          <a:p>
            <a:pPr marL="470535" marR="5080" lvl="1">
              <a:lnSpc>
                <a:spcPct val="90000"/>
              </a:lnSpc>
              <a:spcBef>
                <a:spcPts val="505"/>
              </a:spcBef>
              <a:tabLst>
                <a:tab pos="698500" algn="l"/>
                <a:tab pos="1917700" algn="l"/>
                <a:tab pos="3001645" algn="l"/>
              </a:tabLst>
            </a:pPr>
            <a:r>
              <a:rPr lang="zh-TW" altLang="af-ZA" sz="2000" spc="-10">
                <a:latin typeface="Microsoft JhengHei"/>
                <a:cs typeface="Microsoft JhengHei"/>
              </a:rPr>
              <a:t>－</a:t>
            </a:r>
            <a:r>
              <a:rPr lang="af-ZA" sz="2000" spc="-10">
                <a:latin typeface="Microsoft JhengHei"/>
                <a:cs typeface="Microsoft JhengHei"/>
              </a:rPr>
              <a:t>Process</a:t>
            </a:r>
            <a:r>
              <a:rPr lang="zh-TW" altLang="en-US" sz="2000" b="1" spc="-10">
                <a:latin typeface="Microsoft JhengHei"/>
                <a:cs typeface="Microsoft JhengHei"/>
              </a:rPr>
              <a:t> </a:t>
            </a:r>
            <a:r>
              <a:rPr lang="zh-TW" altLang="en-US" sz="2000">
                <a:latin typeface="Microsoft JhengHei"/>
                <a:ea typeface="Microsoft JhengHei"/>
                <a:cs typeface="SimSun"/>
              </a:rPr>
              <a:t>結構類似微處理器裡的</a:t>
            </a:r>
            <a:r>
              <a:rPr lang="zh-TW" altLang="en-US" sz="2000" b="1">
                <a:solidFill>
                  <a:srgbClr val="C00000"/>
                </a:solidFill>
                <a:latin typeface="Microsoft JhengHei"/>
                <a:cs typeface="Microsoft JhengHei"/>
              </a:rPr>
              <a:t>中斷</a:t>
            </a:r>
            <a:r>
              <a:rPr lang="en-US" altLang="zh-TW" sz="2000">
                <a:latin typeface="Microsoft JhengHei"/>
                <a:ea typeface="Microsoft JhengHei"/>
                <a:cs typeface="SimSun"/>
              </a:rPr>
              <a:t>(</a:t>
            </a:r>
            <a:r>
              <a:rPr lang="af-ZA" sz="2000">
                <a:latin typeface="Microsoft JhengHei"/>
                <a:ea typeface="Microsoft JhengHei"/>
                <a:cs typeface="Times New Roman"/>
              </a:rPr>
              <a:t>Interrupt</a:t>
            </a:r>
            <a:r>
              <a:rPr lang="af-ZA" sz="2000" b="1">
                <a:latin typeface="Microsoft JhengHei"/>
                <a:cs typeface="Microsoft JhengHei"/>
              </a:rPr>
              <a:t>)</a:t>
            </a:r>
            <a:r>
              <a:rPr lang="af-ZA" sz="2000">
                <a:latin typeface="Microsoft JhengHei"/>
                <a:ea typeface="Microsoft JhengHei"/>
                <a:cs typeface="SimSun"/>
              </a:rPr>
              <a:t>，</a:t>
            </a:r>
            <a:r>
              <a:rPr lang="zh-TW" altLang="en-US" sz="2000" spc="-50">
                <a:latin typeface="Microsoft JhengHei"/>
                <a:ea typeface="Microsoft JhengHei"/>
                <a:cs typeface="SimSun"/>
              </a:rPr>
              <a:t>並</a:t>
            </a:r>
            <a:r>
              <a:rPr lang="zh-TW" altLang="en-US" sz="2000" spc="600">
                <a:latin typeface="Microsoft JhengHei"/>
                <a:ea typeface="Microsoft JhengHei"/>
                <a:cs typeface="SimSun"/>
              </a:rPr>
              <a:t> 	</a:t>
            </a:r>
            <a:endParaRPr lang="zh-TW" sz="2000" spc="-50">
              <a:latin typeface="Microsoft JhengHei"/>
              <a:ea typeface="Microsoft JhengHei"/>
              <a:cs typeface="SimSun"/>
            </a:endParaRPr>
          </a:p>
          <a:p>
            <a:pPr marL="470535" marR="5080" lvl="1">
              <a:lnSpc>
                <a:spcPct val="90000"/>
              </a:lnSpc>
              <a:spcBef>
                <a:spcPts val="505"/>
              </a:spcBef>
              <a:tabLst>
                <a:tab pos="698500" algn="l"/>
                <a:tab pos="1917700" algn="l"/>
                <a:tab pos="3001645" algn="l"/>
              </a:tabLst>
            </a:pPr>
            <a:r>
              <a:rPr lang="zh-TW" sz="2000">
                <a:latin typeface="Microsoft JhengHei"/>
                <a:ea typeface="Microsoft JhengHei"/>
                <a:cs typeface="SimSun"/>
              </a:rPr>
              <a:t>　</a:t>
            </a:r>
            <a:r>
              <a:rPr lang="zh-TW" altLang="en-US" sz="2000">
                <a:latin typeface="Microsoft JhengHei"/>
                <a:ea typeface="Microsoft JhengHei"/>
                <a:cs typeface="SimSun"/>
              </a:rPr>
              <a:t>非隨</a:t>
            </a:r>
            <a:r>
              <a:rPr lang="zh-TW" altLang="en-US" sz="2000" spc="-10">
                <a:latin typeface="Microsoft JhengHei"/>
                <a:ea typeface="Microsoft JhengHei"/>
                <a:cs typeface="SimSun"/>
              </a:rPr>
              <a:t>時</a:t>
            </a:r>
            <a:r>
              <a:rPr lang="zh-TW" altLang="en-US" sz="2000">
                <a:latin typeface="Microsoft JhengHei"/>
                <a:ea typeface="Microsoft JhengHei"/>
                <a:cs typeface="SimSun"/>
              </a:rPr>
              <a:t>都在工作，</a:t>
            </a:r>
            <a:r>
              <a:rPr lang="zh-TW" sz="2000">
                <a:latin typeface="Microsoft JhengHei"/>
                <a:ea typeface="Microsoft JhengHei"/>
                <a:cs typeface="SimSun"/>
              </a:rPr>
              <a:t>而是在任一個敏感信號有所變化</a:t>
            </a:r>
            <a:r>
              <a:rPr lang="zh-TW" altLang="zh-TW" sz="2000">
                <a:latin typeface="Microsoft JhengHei"/>
                <a:ea typeface="Microsoft JhengHei"/>
                <a:cs typeface="SimSun"/>
              </a:rPr>
              <a:t>時</a:t>
            </a:r>
            <a:r>
              <a:rPr lang="zh-TW" altLang="en-US" sz="2000" spc="-50">
                <a:latin typeface="Microsoft JhengHei"/>
                <a:ea typeface="Microsoft JhengHei"/>
                <a:cs typeface="SimSun"/>
              </a:rPr>
              <a:t>，</a:t>
            </a:r>
            <a:endParaRPr lang="en-US" altLang="zh-TW" sz="2000" spc="-50">
              <a:latin typeface="Microsoft JhengHei"/>
              <a:ea typeface="Microsoft JhengHei"/>
              <a:cs typeface="SimSun"/>
            </a:endParaRPr>
          </a:p>
          <a:p>
            <a:pPr marL="470535" marR="5080" lvl="1">
              <a:lnSpc>
                <a:spcPct val="90000"/>
              </a:lnSpc>
              <a:spcBef>
                <a:spcPts val="505"/>
              </a:spcBef>
              <a:tabLst>
                <a:tab pos="698500" algn="l"/>
                <a:tab pos="1917700" algn="l"/>
                <a:tab pos="3001645" algn="l"/>
              </a:tabLst>
            </a:pPr>
            <a:r>
              <a:rPr lang="zh-TW" altLang="en-US" sz="2000" spc="-50">
                <a:latin typeface="Microsoft JhengHei"/>
                <a:ea typeface="Microsoft JhengHei"/>
                <a:cs typeface="SimSun"/>
              </a:rPr>
              <a:t>    </a:t>
            </a:r>
            <a:r>
              <a:rPr lang="zh-TW" altLang="en-US" sz="2000">
                <a:latin typeface="Microsoft JhengHei"/>
                <a:ea typeface="Microsoft JhengHei"/>
                <a:cs typeface="SimSun"/>
              </a:rPr>
              <a:t>才會執</a:t>
            </a:r>
            <a:r>
              <a:rPr lang="zh-TW" altLang="en-US" sz="2000" spc="-10">
                <a:latin typeface="Microsoft JhengHei"/>
                <a:ea typeface="Microsoft JhengHei"/>
                <a:cs typeface="SimSun"/>
              </a:rPr>
              <a:t>行</a:t>
            </a:r>
            <a:r>
              <a:rPr lang="zh-TW" sz="2000" spc="-10">
                <a:latin typeface="Microsoft JhengHei"/>
                <a:ea typeface="Microsoft JhengHei"/>
                <a:cs typeface="Times New Roman"/>
              </a:rPr>
              <a:t> </a:t>
            </a:r>
            <a:r>
              <a:rPr lang="af-ZA" sz="2000" spc="-10">
                <a:latin typeface="Microsoft JhengHei"/>
                <a:ea typeface="Microsoft JhengHei"/>
                <a:cs typeface="Times New Roman"/>
              </a:rPr>
              <a:t>Process</a:t>
            </a:r>
            <a:r>
              <a:rPr lang="zh-TW" altLang="en-US" sz="2000">
                <a:latin typeface="Microsoft JhengHei"/>
                <a:ea typeface="Microsoft JhengHei"/>
                <a:cs typeface="SimSun"/>
              </a:rPr>
              <a:t>內描述的動作</a:t>
            </a:r>
            <a:endParaRPr lang="zh-TW" altLang="en-US" sz="2000" spc="-50">
              <a:latin typeface="Microsoft JhengHei"/>
              <a:ea typeface="Microsoft JhengHei"/>
              <a:cs typeface="SimSun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6201607E-1EB0-4D6A-BAD8-2B97784657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859" y="3860292"/>
            <a:ext cx="5884279" cy="299770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af-ZA" sz="4000" spc="-25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Process</a:t>
            </a:r>
            <a:r>
              <a:rPr lang="ja-JP" altLang="en-US" sz="4000" spc="-5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r>
              <a:rPr lang="en-US" altLang="ja-JP" sz="40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(4/5)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442670"/>
            <a:ext cx="7724140" cy="2227597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800" spc="-2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變數的宣告</a:t>
            </a:r>
            <a:endParaRPr lang="ja-JP" altLang="en-US" sz="28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469901" marR="5080" lvl="1">
              <a:lnSpc>
                <a:spcPts val="2590"/>
              </a:lnSpc>
              <a:spcBef>
                <a:spcPts val="560"/>
              </a:spcBef>
              <a:tabLst>
                <a:tab pos="698500" algn="l"/>
              </a:tabLst>
            </a:pPr>
            <a:r>
              <a:rPr lang="ja-JP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－在 </a:t>
            </a:r>
            <a:r>
              <a:rPr lang="en-US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Process</a:t>
            </a:r>
            <a:r>
              <a:rPr lang="en-US" altLang="zh-TW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與 </a:t>
            </a:r>
            <a:r>
              <a:rPr 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Begin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之間，用來宣告此</a:t>
            </a:r>
            <a:r>
              <a:rPr lang="ja-JP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 </a:t>
            </a:r>
            <a:r>
              <a:rPr lang="en-US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Process</a:t>
            </a:r>
            <a:r>
              <a:rPr lang="en-US" altLang="zh-TW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400" spc="-15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所</a:t>
            </a:r>
          </a:p>
          <a:p>
            <a:pPr marL="469901" marR="5080" lvl="1">
              <a:lnSpc>
                <a:spcPts val="2590"/>
              </a:lnSpc>
              <a:spcBef>
                <a:spcPts val="560"/>
              </a:spcBef>
              <a:tabLst>
                <a:tab pos="698500" algn="l"/>
              </a:tabLst>
            </a:pPr>
            <a:r>
              <a:rPr lang="ja-JP" altLang="en-US" sz="2400" spc="-15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　使用的</a:t>
            </a:r>
            <a:r>
              <a:rPr lang="ja-JP" altLang="en-US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信號及變數。而宣告的格式如下：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461009">
              <a:lnSpc>
                <a:spcPct val="100000"/>
              </a:lnSpc>
              <a:spcBef>
                <a:spcPts val="1825"/>
              </a:spcBef>
            </a:pPr>
            <a:r>
              <a:rPr lang="en-US" sz="1800" b="1"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Variable</a:t>
            </a:r>
            <a:r>
              <a:rPr lang="en-US" sz="1800" b="1" spc="-45"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 </a:t>
            </a:r>
            <a:r>
              <a:rPr lang="ja-JP" altLang="en-US" sz="180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變數名稱</a:t>
            </a:r>
            <a:r>
              <a:rPr lang="en-US" altLang="ja-JP" sz="180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1</a:t>
            </a:r>
            <a:r>
              <a:rPr lang="en-US" altLang="ja-JP" sz="1800" spc="-15"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, </a:t>
            </a:r>
            <a:r>
              <a:rPr lang="ja-JP" altLang="en-US" sz="180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變數名稱</a:t>
            </a:r>
            <a:r>
              <a:rPr lang="en-US" altLang="ja-JP" sz="180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2</a:t>
            </a:r>
            <a:r>
              <a:rPr lang="en-US" altLang="ja-JP" sz="1800"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,</a:t>
            </a:r>
            <a:r>
              <a:rPr lang="en-US" altLang="ja-JP" sz="1800" b="1" spc="-15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… </a:t>
            </a:r>
            <a:r>
              <a:rPr lang="en-US" altLang="ja-JP" sz="1800" b="1" spc="-15"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: </a:t>
            </a:r>
            <a:r>
              <a:rPr lang="ja-JP" altLang="en-US" sz="1800" spc="-9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資料型態</a:t>
            </a:r>
            <a:r>
              <a:rPr lang="ja-JP" altLang="en-US" sz="1800" spc="-9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 </a:t>
            </a:r>
            <a:r>
              <a:rPr lang="en-US" altLang="ja-JP" sz="1800" spc="-1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[:=</a:t>
            </a:r>
            <a:r>
              <a:rPr lang="ja-JP" altLang="en-US" sz="1800" err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初值</a:t>
            </a:r>
            <a:r>
              <a:rPr lang="en-US" altLang="ja-JP" sz="1800" spc="-25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]</a:t>
            </a:r>
            <a:r>
              <a:rPr lang="en-US" altLang="ja-JP" sz="1800" b="1" spc="-25">
                <a:latin typeface="微軟正黑體" panose="020B0604030504040204" pitchFamily="34" charset="-120"/>
                <a:ea typeface="微軟正黑體" panose="020B0604030504040204" pitchFamily="34" charset="-120"/>
                <a:cs typeface="Courier New"/>
              </a:rPr>
              <a:t>;</a:t>
            </a:r>
            <a:endParaRPr lang="ja-JP" altLang="en-US" sz="1800">
              <a:latin typeface="微軟正黑體" panose="020B0604030504040204" pitchFamily="34" charset="-120"/>
              <a:ea typeface="微軟正黑體" panose="020B0604030504040204" pitchFamily="34" charset="-120"/>
              <a:cs typeface="Courier New"/>
            </a:endParaRPr>
          </a:p>
          <a:p>
            <a:pPr marL="1375410">
              <a:lnSpc>
                <a:spcPts val="1670"/>
              </a:lnSpc>
              <a:spcBef>
                <a:spcPts val="10"/>
              </a:spcBef>
            </a:pPr>
            <a:r>
              <a:rPr sz="1400" spc="-50">
                <a:latin typeface="Malgun Gothic"/>
                <a:cs typeface="Malgun Gothic"/>
              </a:rPr>
              <a:t>：</a:t>
            </a:r>
            <a:endParaRPr sz="1400">
              <a:latin typeface="Malgun Gothic"/>
              <a:cs typeface="Malgun Gothic"/>
            </a:endParaRPr>
          </a:p>
          <a:p>
            <a:pPr marL="1375410">
              <a:lnSpc>
                <a:spcPts val="1670"/>
              </a:lnSpc>
            </a:pPr>
            <a:r>
              <a:rPr sz="1400" spc="-50">
                <a:latin typeface="Malgun Gothic"/>
                <a:cs typeface="Malgun Gothic"/>
              </a:rPr>
              <a:t>：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BAE4615-5BA1-42E1-9E59-AFA39018A1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7320" y="3860292"/>
            <a:ext cx="5884279" cy="299770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25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Process</a:t>
            </a:r>
            <a:r>
              <a:rPr lang="ja-JP" altLang="en-US" sz="4000" spc="-5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r>
              <a:rPr lang="en-US" altLang="ja-JP" sz="40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(5/5)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442670"/>
            <a:ext cx="7722234" cy="1709442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800" spc="-1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描述電路功能</a:t>
            </a:r>
            <a:endParaRPr lang="ja-JP" altLang="en-US" sz="28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469901" marR="5080" lvl="1">
              <a:lnSpc>
                <a:spcPts val="2590"/>
              </a:lnSpc>
              <a:spcBef>
                <a:spcPts val="560"/>
              </a:spcBef>
              <a:tabLst>
                <a:tab pos="698500" algn="l"/>
                <a:tab pos="5286375" algn="l"/>
              </a:tabLst>
            </a:pPr>
            <a:r>
              <a:rPr lang="ja-JP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－在</a:t>
            </a:r>
            <a:r>
              <a:rPr lang="ja-JP" altLang="en-US" sz="2400" spc="25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 </a:t>
            </a:r>
            <a:r>
              <a:rPr 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Begin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與 </a:t>
            </a:r>
            <a:r>
              <a:rPr lang="en-US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End</a:t>
            </a:r>
            <a:r>
              <a:rPr lang="en-US" altLang="zh-TW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之間，為此</a:t>
            </a:r>
            <a:r>
              <a:rPr lang="ja-JP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 </a:t>
            </a:r>
            <a:r>
              <a:rPr lang="en-US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Process</a:t>
            </a:r>
            <a:r>
              <a:rPr lang="en-US" altLang="zh-TW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主要的部分</a:t>
            </a:r>
            <a:r>
              <a:rPr lang="ja-JP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，</a:t>
            </a:r>
          </a:p>
          <a:p>
            <a:pPr marL="469901" marR="5080" lvl="1">
              <a:lnSpc>
                <a:spcPts val="2590"/>
              </a:lnSpc>
              <a:spcBef>
                <a:spcPts val="560"/>
              </a:spcBef>
              <a:tabLst>
                <a:tab pos="698500" algn="l"/>
                <a:tab pos="5286375" algn="l"/>
              </a:tabLst>
            </a:pPr>
            <a:r>
              <a:rPr lang="ja-JP" altLang="en-US" sz="2400" spc="-5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　</a:t>
            </a:r>
            <a:r>
              <a:rPr lang="ja-JP" altLang="en-US" sz="2400" spc="-5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可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利用時</a:t>
            </a:r>
            <a:r>
              <a:rPr lang="ja-JP" altLang="en-US" sz="2400" spc="-1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序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性語法，描述電路的動作，而其動作是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469901" marR="5080" lvl="1">
              <a:lnSpc>
                <a:spcPts val="2590"/>
              </a:lnSpc>
              <a:spcBef>
                <a:spcPts val="560"/>
              </a:spcBef>
              <a:tabLst>
                <a:tab pos="698500" algn="l"/>
                <a:tab pos="5286375" algn="l"/>
              </a:tabLst>
            </a:pPr>
            <a:r>
              <a:rPr lang="ja-JP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　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按</a:t>
            </a:r>
            <a:r>
              <a:rPr lang="ja-JP" altLang="en-US" sz="2400" spc="-5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描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述的順序</a:t>
            </a:r>
            <a:endParaRPr lang="ja-JP" altLang="en-US" sz="2400">
              <a:latin typeface="SimSun"/>
              <a:cs typeface="SimSun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2A8210F0-2FC4-4C74-9076-225AD1AC2F5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367" y="3860292"/>
            <a:ext cx="5884279" cy="29977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8"/>
            <a:ext cx="7886700" cy="58118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單體</a:t>
            </a:r>
            <a:endParaRPr lang="en-US" altLang="zh-TW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Entity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25FE8C-A342-40ED-9E25-A09F55898E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00651" y="4591436"/>
            <a:ext cx="3943349" cy="226656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7DFE2E9-05D7-4A62-ADAF-F6203129D5F8}"/>
              </a:ext>
            </a:extLst>
          </p:cNvPr>
          <p:cNvSpPr/>
          <p:nvPr/>
        </p:nvSpPr>
        <p:spPr>
          <a:xfrm>
            <a:off x="5334000" y="4733925"/>
            <a:ext cx="2266950" cy="1443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991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100" dirty="0">
                <a:latin typeface="Microsoft JhengHei"/>
                <a:cs typeface="Microsoft JhengHei"/>
              </a:rPr>
              <a:t>If-</a:t>
            </a:r>
            <a:r>
              <a:rPr lang="en-US" sz="4000" b="1" spc="-10" dirty="0">
                <a:latin typeface="Microsoft JhengHei"/>
                <a:cs typeface="Microsoft JhengHei"/>
              </a:rPr>
              <a:t>Then-</a:t>
            </a:r>
            <a:r>
              <a:rPr lang="en-US" sz="4000" b="1" dirty="0">
                <a:latin typeface="Microsoft JhengHei"/>
                <a:cs typeface="Microsoft JhengHei"/>
              </a:rPr>
              <a:t>Else</a:t>
            </a:r>
            <a:r>
              <a:rPr lang="en-US" sz="4000" b="1" spc="50" dirty="0">
                <a:latin typeface="Microsoft JhengHei"/>
                <a:cs typeface="Microsoft JhengHei"/>
              </a:rPr>
              <a:t> </a:t>
            </a:r>
            <a:r>
              <a:rPr lang="ja-JP" altLang="en-US" sz="4000" spc="-50" dirty="0"/>
              <a:t>敘述</a:t>
            </a:r>
            <a:r>
              <a:rPr lang="en-US" altLang="ja-JP" sz="4000" spc="-10" dirty="0"/>
              <a:t>(1/4)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07390" y="1477010"/>
            <a:ext cx="7720330" cy="4495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400" spc="-15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基本語法格式</a:t>
            </a:r>
            <a:endParaRPr lang="ja-JP" altLang="en-US" sz="2400" spc="-15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905635" marR="4168775" indent="-235585">
              <a:lnSpc>
                <a:spcPct val="100000"/>
              </a:lnSpc>
              <a:spcBef>
                <a:spcPts val="1665"/>
              </a:spcBef>
            </a:pPr>
            <a:r>
              <a:rPr lang="en-US" sz="1600" b="1">
                <a:latin typeface="Courier New"/>
                <a:cs typeface="Courier New"/>
              </a:rPr>
              <a:t>If</a:t>
            </a:r>
            <a:r>
              <a:rPr lang="en-US" sz="1600" b="1" spc="-85">
                <a:latin typeface="Courier New"/>
                <a:cs typeface="Courier New"/>
              </a:rPr>
              <a:t> </a:t>
            </a:r>
            <a:r>
              <a:rPr lang="ja-JP" altLang="en-US" sz="1600" err="1">
                <a:solidFill>
                  <a:srgbClr val="0000FF"/>
                </a:solidFill>
              </a:rPr>
              <a:t>判斷條件</a:t>
            </a:r>
            <a:r>
              <a:rPr lang="en-US" sz="1600" b="1" spc="-20" err="1">
                <a:latin typeface="Courier New"/>
                <a:cs typeface="Courier New"/>
              </a:rPr>
              <a:t>Then</a:t>
            </a:r>
            <a:r>
              <a:rPr lang="ja-JP" altLang="en-US" sz="1600" spc="-90" err="1"/>
              <a:t>電路描述</a:t>
            </a:r>
            <a:r>
              <a:rPr lang="ja-JP" altLang="en-US" sz="1600" spc="-90"/>
              <a:t> </a:t>
            </a:r>
            <a:r>
              <a:rPr lang="en-US" altLang="ja-JP" sz="1600" spc="-25">
                <a:latin typeface="Courier New"/>
                <a:cs typeface="Courier New"/>
              </a:rPr>
              <a:t>1;</a:t>
            </a:r>
            <a:endParaRPr lang="ja-JP" altLang="en-US" sz="1600">
              <a:latin typeface="Courier New"/>
              <a:cs typeface="Courier New"/>
            </a:endParaRPr>
          </a:p>
          <a:p>
            <a:pPr marL="1670050">
              <a:lnSpc>
                <a:spcPct val="100000"/>
              </a:lnSpc>
            </a:pPr>
            <a:r>
              <a:rPr lang="en-US" sz="1600" b="1" spc="-20">
                <a:latin typeface="Courier New"/>
                <a:cs typeface="Courier New"/>
              </a:rPr>
              <a:t>Else</a:t>
            </a:r>
            <a:endParaRPr lang="en-US" sz="1600">
              <a:latin typeface="Courier New"/>
              <a:cs typeface="Courier New"/>
            </a:endParaRPr>
          </a:p>
          <a:p>
            <a:pPr marL="1905635">
              <a:lnSpc>
                <a:spcPts val="2140"/>
              </a:lnSpc>
              <a:spcBef>
                <a:spcPts val="5"/>
              </a:spcBef>
            </a:pPr>
            <a:r>
              <a:rPr lang="ja-JP" altLang="en-US" sz="1600" spc="-90" err="1"/>
              <a:t>電路描述</a:t>
            </a:r>
            <a:r>
              <a:rPr lang="ja-JP" altLang="en-US" sz="1600" spc="-90"/>
              <a:t> </a:t>
            </a:r>
            <a:r>
              <a:rPr lang="en-US" altLang="ja-JP" sz="1600" spc="-25">
                <a:latin typeface="Courier New"/>
                <a:cs typeface="Courier New"/>
              </a:rPr>
              <a:t>2;</a:t>
            </a:r>
            <a:endParaRPr lang="ja-JP" altLang="en-US" sz="1600">
              <a:latin typeface="Courier New"/>
              <a:cs typeface="Courier New"/>
            </a:endParaRPr>
          </a:p>
          <a:p>
            <a:pPr marL="1670050">
              <a:lnSpc>
                <a:spcPts val="2140"/>
              </a:lnSpc>
            </a:pPr>
            <a:r>
              <a:rPr lang="en-US" sz="1600" b="1">
                <a:latin typeface="Courier New"/>
                <a:cs typeface="Courier New"/>
              </a:rPr>
              <a:t>End</a:t>
            </a:r>
            <a:r>
              <a:rPr lang="en-US" sz="1600" b="1" spc="-30">
                <a:latin typeface="Courier New"/>
                <a:cs typeface="Courier New"/>
              </a:rPr>
              <a:t> </a:t>
            </a:r>
            <a:r>
              <a:rPr lang="en-US" sz="1600" b="1" spc="-25">
                <a:latin typeface="Courier New"/>
                <a:cs typeface="Courier New"/>
              </a:rPr>
              <a:t>If</a:t>
            </a:r>
            <a:r>
              <a:rPr lang="en-US" sz="1600" spc="-25">
                <a:latin typeface="Courier New"/>
                <a:cs typeface="Courier New"/>
              </a:rPr>
              <a:t>;</a:t>
            </a:r>
            <a:endParaRPr lang="en-US" sz="1600">
              <a:latin typeface="Courier New"/>
              <a:cs typeface="Courier New"/>
            </a:endParaRPr>
          </a:p>
          <a:p>
            <a:pPr marL="241300" marR="5080" indent="-228600">
              <a:lnSpc>
                <a:spcPts val="3030"/>
              </a:lnSpc>
              <a:spcBef>
                <a:spcPts val="680"/>
              </a:spcBef>
              <a:buFont typeface="Arial MT"/>
              <a:buChar char="•"/>
              <a:tabLst>
                <a:tab pos="241300" algn="l"/>
              </a:tabLst>
            </a:pPr>
            <a:r>
              <a:rPr lang="ja-JP" altLang="en-US" sz="2400" spc="-2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若其中有處理程序為不做人和處理時處理任何</a:t>
            </a:r>
            <a:r>
              <a:rPr lang="ja-JP" altLang="en-US" sz="2400" spc="-2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  <a:p>
            <a:pPr marL="12700" marR="5080">
              <a:lnSpc>
                <a:spcPts val="3030"/>
              </a:lnSpc>
              <a:spcBef>
                <a:spcPts val="680"/>
              </a:spcBef>
              <a:tabLst>
                <a:tab pos="241300" algn="l"/>
              </a:tabLst>
            </a:pPr>
            <a:r>
              <a:rPr lang="ja-JP" altLang="en-US" sz="2400" spc="-2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應使用「</a:t>
            </a:r>
            <a:r>
              <a:rPr lang="en-US" sz="2400" spc="-1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null</a:t>
            </a:r>
            <a:r>
              <a:rPr lang="en-US" sz="2400" spc="-3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  <a:p>
            <a:pPr marL="1905635" marR="4168775" indent="-235585">
              <a:lnSpc>
                <a:spcPct val="100000"/>
              </a:lnSpc>
              <a:spcBef>
                <a:spcPts val="3030"/>
              </a:spcBef>
            </a:pPr>
            <a:r>
              <a:rPr lang="en-US" sz="1600" b="1">
                <a:latin typeface="Courier New"/>
                <a:cs typeface="Courier New"/>
              </a:rPr>
              <a:t>If</a:t>
            </a:r>
            <a:r>
              <a:rPr lang="en-US" sz="1600" b="1" spc="-85">
                <a:latin typeface="Courier New"/>
                <a:cs typeface="Courier New"/>
              </a:rPr>
              <a:t> </a:t>
            </a:r>
            <a:r>
              <a:rPr lang="ja-JP" altLang="en-US" sz="1600" err="1">
                <a:solidFill>
                  <a:srgbClr val="0000FF"/>
                </a:solidFill>
              </a:rPr>
              <a:t>判斷條件</a:t>
            </a:r>
            <a:r>
              <a:rPr lang="en-US" sz="1600" b="1" spc="-20" err="1">
                <a:latin typeface="Courier New"/>
                <a:cs typeface="Courier New"/>
              </a:rPr>
              <a:t>Then</a:t>
            </a:r>
            <a:r>
              <a:rPr lang="ja-JP" altLang="en-US" sz="1600" err="1"/>
              <a:t>電路描述</a:t>
            </a:r>
            <a:r>
              <a:rPr lang="en-US" altLang="ja-JP" sz="1600" spc="-50">
                <a:latin typeface="Courier New"/>
                <a:cs typeface="Courier New"/>
              </a:rPr>
              <a:t>;</a:t>
            </a:r>
            <a:endParaRPr lang="ja-JP" altLang="en-US" sz="1600">
              <a:latin typeface="Courier New"/>
              <a:cs typeface="Courier New"/>
            </a:endParaRPr>
          </a:p>
          <a:p>
            <a:pPr marL="1670050">
              <a:lnSpc>
                <a:spcPct val="100000"/>
              </a:lnSpc>
            </a:pPr>
            <a:r>
              <a:rPr lang="en-US" sz="1600" b="1" spc="-20">
                <a:latin typeface="Courier New"/>
                <a:cs typeface="Courier New"/>
              </a:rPr>
              <a:t>Else</a:t>
            </a:r>
            <a:endParaRPr lang="en-US" sz="1600">
              <a:latin typeface="Courier New"/>
              <a:cs typeface="Courier New"/>
            </a:endParaRPr>
          </a:p>
          <a:p>
            <a:pPr marL="1670050" marR="5085080" indent="273050">
              <a:lnSpc>
                <a:spcPts val="2130"/>
              </a:lnSpc>
              <a:spcBef>
                <a:spcPts val="100"/>
              </a:spcBef>
            </a:pPr>
            <a:r>
              <a:rPr lang="en-US" sz="1600" b="1" spc="-10">
                <a:solidFill>
                  <a:srgbClr val="FF0000"/>
                </a:solidFill>
                <a:latin typeface="Courier New"/>
                <a:cs typeface="Courier New"/>
              </a:rPr>
              <a:t>null</a:t>
            </a:r>
            <a:r>
              <a:rPr lang="en-US" sz="1600" b="1" spc="-10">
                <a:latin typeface="Courier New"/>
                <a:cs typeface="Courier New"/>
              </a:rPr>
              <a:t>; </a:t>
            </a:r>
            <a:r>
              <a:rPr lang="en-US" sz="1600" b="1">
                <a:latin typeface="Courier New"/>
                <a:cs typeface="Courier New"/>
              </a:rPr>
              <a:t>End</a:t>
            </a:r>
            <a:r>
              <a:rPr lang="en-US" sz="1600" b="1" spc="-30">
                <a:latin typeface="Courier New"/>
                <a:cs typeface="Courier New"/>
              </a:rPr>
              <a:t> </a:t>
            </a:r>
            <a:r>
              <a:rPr lang="en-US" sz="1600" b="1" spc="-25">
                <a:latin typeface="Courier New"/>
                <a:cs typeface="Courier New"/>
              </a:rPr>
              <a:t>If</a:t>
            </a:r>
            <a:r>
              <a:rPr lang="en-US" sz="1600" spc="-25">
                <a:latin typeface="Courier New"/>
                <a:cs typeface="Courier New"/>
              </a:rPr>
              <a:t>;</a:t>
            </a:r>
            <a:endParaRPr lang="en-US"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100">
                <a:latin typeface="Microsoft JhengHei"/>
                <a:cs typeface="Microsoft JhengHei"/>
              </a:rPr>
              <a:t>If-</a:t>
            </a:r>
            <a:r>
              <a:rPr lang="en-US" sz="4000" b="1" spc="-10">
                <a:latin typeface="Microsoft JhengHei"/>
                <a:cs typeface="Microsoft JhengHei"/>
              </a:rPr>
              <a:t>Then-</a:t>
            </a:r>
            <a:r>
              <a:rPr lang="en-US" sz="4000" b="1">
                <a:latin typeface="Microsoft JhengHei"/>
                <a:cs typeface="Microsoft JhengHei"/>
              </a:rPr>
              <a:t>Else</a:t>
            </a:r>
            <a:r>
              <a:rPr lang="en-US" sz="4000" b="1" spc="50">
                <a:latin typeface="Microsoft JhengHei"/>
                <a:cs typeface="Microsoft JhengHei"/>
              </a:rPr>
              <a:t> </a:t>
            </a:r>
            <a:r>
              <a:rPr lang="ja-JP" altLang="en-US" sz="4000" spc="-50" err="1"/>
              <a:t>敘述</a:t>
            </a:r>
            <a:r>
              <a:rPr lang="en-US" altLang="ja-JP" sz="4000" spc="-10"/>
              <a:t>(2/4)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477010"/>
            <a:ext cx="7108190" cy="53450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31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400" spc="-2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基本語法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1670050">
              <a:lnSpc>
                <a:spcPts val="1420"/>
              </a:lnSpc>
            </a:pPr>
            <a:r>
              <a:rPr sz="1400" b="1">
                <a:latin typeface="Courier New"/>
                <a:cs typeface="Courier New"/>
              </a:rPr>
              <a:t>Library</a:t>
            </a:r>
            <a:r>
              <a:rPr sz="1400" b="1" spc="-40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IEEE;</a:t>
            </a:r>
            <a:endParaRPr sz="1400">
              <a:latin typeface="Courier New"/>
              <a:cs typeface="Courier New"/>
            </a:endParaRPr>
          </a:p>
          <a:p>
            <a:pPr marL="1670050" marR="202565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Use</a:t>
            </a:r>
            <a:r>
              <a:rPr sz="1400" b="1" spc="-25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IEEE.std_logic_1164.</a:t>
            </a:r>
            <a:r>
              <a:rPr sz="1400" b="1" spc="-10">
                <a:latin typeface="Courier New"/>
                <a:cs typeface="Courier New"/>
              </a:rPr>
              <a:t>all</a:t>
            </a:r>
            <a:r>
              <a:rPr sz="1400" spc="-10">
                <a:latin typeface="Courier New"/>
                <a:cs typeface="Courier New"/>
              </a:rPr>
              <a:t>;</a:t>
            </a:r>
            <a:r>
              <a:rPr sz="1400" spc="500"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Use</a:t>
            </a:r>
            <a:r>
              <a:rPr sz="1400" b="1" spc="-15">
                <a:latin typeface="Courier New"/>
                <a:cs typeface="Courier New"/>
              </a:rPr>
              <a:t> </a:t>
            </a:r>
            <a:r>
              <a:rPr lang="en-US" sz="1400" spc="-10" err="1">
                <a:latin typeface="Courier New"/>
                <a:cs typeface="Courier New"/>
              </a:rPr>
              <a:t>IEEE.std_logic_unsigned.</a:t>
            </a:r>
            <a:r>
              <a:rPr lang="en-US" sz="1400" b="1" spc="-10" err="1">
                <a:latin typeface="Courier New"/>
                <a:cs typeface="Courier New"/>
              </a:rPr>
              <a:t>all</a:t>
            </a:r>
            <a:r>
              <a:rPr sz="1400" spc="-10">
                <a:latin typeface="Courier New"/>
                <a:cs typeface="Courier New"/>
              </a:rPr>
              <a:t>; </a:t>
            </a:r>
            <a:r>
              <a:rPr sz="1400" b="1">
                <a:latin typeface="Courier New"/>
                <a:cs typeface="Courier New"/>
              </a:rPr>
              <a:t>Entity</a:t>
            </a:r>
            <a:r>
              <a:rPr sz="1400" b="1" spc="-40"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0000FF"/>
                </a:solidFill>
                <a:latin typeface="Courier New"/>
                <a:cs typeface="Courier New"/>
              </a:rPr>
              <a:t>ADDSUB</a:t>
            </a:r>
            <a:r>
              <a:rPr sz="1400" spc="-4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25">
                <a:latin typeface="Courier New"/>
                <a:cs typeface="Courier New"/>
              </a:rPr>
              <a:t>is</a:t>
            </a:r>
            <a:endParaRPr sz="1400">
              <a:latin typeface="Courier New"/>
              <a:cs typeface="Courier New"/>
            </a:endParaRPr>
          </a:p>
          <a:p>
            <a:pPr marL="2520950" marR="535940" indent="-42545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Port</a:t>
            </a:r>
            <a:r>
              <a:rPr sz="1400">
                <a:latin typeface="Courier New"/>
                <a:cs typeface="Courier New"/>
              </a:rPr>
              <a:t>(A,</a:t>
            </a:r>
            <a:r>
              <a:rPr sz="1400" spc="-5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B:</a:t>
            </a:r>
            <a:r>
              <a:rPr sz="1400" b="1">
                <a:latin typeface="Courier New"/>
                <a:cs typeface="Courier New"/>
              </a:rPr>
              <a:t>in</a:t>
            </a:r>
            <a:r>
              <a:rPr sz="1400" b="1" spc="-50">
                <a:latin typeface="Courier New"/>
                <a:cs typeface="Courier New"/>
              </a:rPr>
              <a:t> </a:t>
            </a:r>
            <a:r>
              <a:rPr lang="en-US" sz="1400" err="1">
                <a:latin typeface="Courier New"/>
                <a:cs typeface="Courier New"/>
              </a:rPr>
              <a:t>std_logic_vector</a:t>
            </a:r>
            <a:r>
              <a:rPr sz="1400">
                <a:latin typeface="Courier New"/>
                <a:cs typeface="Courier New"/>
              </a:rPr>
              <a:t>(7</a:t>
            </a:r>
            <a:r>
              <a:rPr sz="1400" spc="-50">
                <a:latin typeface="Courier New"/>
                <a:cs typeface="Courier New"/>
              </a:rPr>
              <a:t> </a:t>
            </a:r>
            <a:r>
              <a:rPr lang="en-US" sz="1400" b="1" err="1">
                <a:latin typeface="Courier New"/>
                <a:cs typeface="Courier New"/>
              </a:rPr>
              <a:t>downto</a:t>
            </a:r>
            <a:r>
              <a:rPr sz="1400" b="1" spc="-45">
                <a:latin typeface="Courier New"/>
                <a:cs typeface="Courier New"/>
              </a:rPr>
              <a:t> </a:t>
            </a:r>
            <a:r>
              <a:rPr sz="1400" spc="-25">
                <a:latin typeface="Courier New"/>
                <a:cs typeface="Courier New"/>
              </a:rPr>
              <a:t>0); </a:t>
            </a:r>
            <a:r>
              <a:rPr lang="en-US" sz="1400" err="1">
                <a:latin typeface="Courier New"/>
                <a:cs typeface="Courier New"/>
              </a:rPr>
              <a:t>Cin,ADDSUB:</a:t>
            </a:r>
            <a:r>
              <a:rPr lang="en-US" sz="1400" b="1" err="1">
                <a:latin typeface="Courier New"/>
                <a:cs typeface="Courier New"/>
              </a:rPr>
              <a:t>in</a:t>
            </a:r>
            <a:r>
              <a:rPr sz="1400" b="1" spc="-75">
                <a:latin typeface="Courier New"/>
                <a:cs typeface="Courier New"/>
              </a:rPr>
              <a:t> </a:t>
            </a:r>
            <a:r>
              <a:rPr lang="en-US" sz="1400" spc="-10" err="1">
                <a:latin typeface="Courier New"/>
                <a:cs typeface="Courier New"/>
              </a:rPr>
              <a:t>std_logic</a:t>
            </a:r>
            <a:r>
              <a:rPr sz="1400" spc="-1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2520950">
              <a:lnSpc>
                <a:spcPct val="100000"/>
              </a:lnSpc>
            </a:pPr>
            <a:r>
              <a:rPr lang="en-US" sz="1400" err="1">
                <a:latin typeface="Courier New"/>
                <a:cs typeface="Courier New"/>
              </a:rPr>
              <a:t>Co:</a:t>
            </a:r>
            <a:r>
              <a:rPr lang="en-US" sz="1400" b="1" err="1">
                <a:latin typeface="Courier New"/>
                <a:cs typeface="Courier New"/>
              </a:rPr>
              <a:t>out</a:t>
            </a:r>
            <a:r>
              <a:rPr sz="1400" b="1" spc="-35">
                <a:latin typeface="Courier New"/>
                <a:cs typeface="Courier New"/>
              </a:rPr>
              <a:t> </a:t>
            </a:r>
            <a:r>
              <a:rPr lang="en-US" sz="1400" spc="-10" err="1">
                <a:latin typeface="Courier New"/>
                <a:cs typeface="Courier New"/>
              </a:rPr>
              <a:t>std_logic</a:t>
            </a:r>
            <a:r>
              <a:rPr sz="1400" spc="-1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2520950">
              <a:lnSpc>
                <a:spcPct val="100000"/>
              </a:lnSpc>
            </a:pPr>
            <a:r>
              <a:rPr lang="en-US" sz="1400" err="1">
                <a:latin typeface="Courier New"/>
                <a:cs typeface="Courier New"/>
              </a:rPr>
              <a:t>Results:</a:t>
            </a:r>
            <a:r>
              <a:rPr lang="en-US" sz="1400" b="1" err="1">
                <a:latin typeface="Courier New"/>
                <a:cs typeface="Courier New"/>
              </a:rPr>
              <a:t>out</a:t>
            </a:r>
            <a:r>
              <a:rPr sz="1400" b="1" spc="-60">
                <a:latin typeface="Courier New"/>
                <a:cs typeface="Courier New"/>
              </a:rPr>
              <a:t> </a:t>
            </a:r>
            <a:r>
              <a:rPr lang="en-US" sz="1400" err="1">
                <a:latin typeface="Courier New"/>
                <a:cs typeface="Courier New"/>
              </a:rPr>
              <a:t>std_logic_vector</a:t>
            </a:r>
            <a:r>
              <a:rPr sz="1400">
                <a:latin typeface="Courier New"/>
                <a:cs typeface="Courier New"/>
              </a:rPr>
              <a:t>(7</a:t>
            </a:r>
            <a:r>
              <a:rPr sz="1400" spc="-60">
                <a:latin typeface="Courier New"/>
                <a:cs typeface="Courier New"/>
              </a:rPr>
              <a:t> </a:t>
            </a:r>
            <a:r>
              <a:rPr lang="en-US" sz="1400" b="1" err="1">
                <a:latin typeface="Courier New"/>
                <a:cs typeface="Courier New"/>
              </a:rPr>
              <a:t>downto</a:t>
            </a:r>
            <a:r>
              <a:rPr sz="1400" b="1" spc="-55">
                <a:latin typeface="Courier New"/>
                <a:cs typeface="Courier New"/>
              </a:rPr>
              <a:t> </a:t>
            </a:r>
            <a:r>
              <a:rPr sz="1400" spc="-20">
                <a:latin typeface="Courier New"/>
                <a:cs typeface="Courier New"/>
              </a:rPr>
              <a:t>0));</a:t>
            </a:r>
            <a:endParaRPr sz="1400">
              <a:latin typeface="Courier New"/>
              <a:cs typeface="Courier New"/>
            </a:endParaRPr>
          </a:p>
          <a:p>
            <a:pPr marL="167005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15"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0000FF"/>
                </a:solidFill>
                <a:latin typeface="Courier New"/>
                <a:cs typeface="Courier New"/>
              </a:rPr>
              <a:t>ADDSUB</a:t>
            </a:r>
            <a:r>
              <a:rPr sz="1400" spc="-1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670050" marR="223774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Architecture</a:t>
            </a:r>
            <a:r>
              <a:rPr sz="1400" b="1" spc="-35"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400" spc="-3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of</a:t>
            </a:r>
            <a:r>
              <a:rPr sz="1400" b="1" spc="-30"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0000FF"/>
                </a:solidFill>
                <a:latin typeface="Courier New"/>
                <a:cs typeface="Courier New"/>
              </a:rPr>
              <a:t>ADDSUB</a:t>
            </a:r>
            <a:r>
              <a:rPr sz="1400" spc="-3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25">
                <a:latin typeface="Courier New"/>
                <a:cs typeface="Courier New"/>
              </a:rPr>
              <a:t>is </a:t>
            </a:r>
            <a:r>
              <a:rPr sz="1400" b="1" spc="-10">
                <a:latin typeface="Courier New"/>
                <a:cs typeface="Courier New"/>
              </a:rPr>
              <a:t>Begin</a:t>
            </a:r>
            <a:endParaRPr sz="1400">
              <a:latin typeface="Courier New"/>
              <a:cs typeface="Courier New"/>
            </a:endParaRPr>
          </a:p>
          <a:p>
            <a:pPr marL="2096135">
              <a:lnSpc>
                <a:spcPct val="100000"/>
              </a:lnSpc>
            </a:pPr>
            <a:r>
              <a:rPr sz="1400" b="1" spc="-10">
                <a:latin typeface="Courier New"/>
                <a:cs typeface="Courier New"/>
              </a:rPr>
              <a:t>Process</a:t>
            </a:r>
            <a:r>
              <a:rPr sz="1400" spc="-10">
                <a:latin typeface="Courier New"/>
                <a:cs typeface="Courier New"/>
              </a:rPr>
              <a:t>(</a:t>
            </a:r>
            <a:r>
              <a:rPr lang="en-US" sz="1400" spc="-10" err="1">
                <a:latin typeface="Courier New"/>
                <a:cs typeface="Courier New"/>
              </a:rPr>
              <a:t>A,B,Cin,ADDSUB</a:t>
            </a:r>
            <a:r>
              <a:rPr sz="1400" spc="-1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2520950">
              <a:lnSpc>
                <a:spcPts val="1680"/>
              </a:lnSpc>
            </a:pPr>
            <a:r>
              <a:rPr sz="1400" b="1">
                <a:latin typeface="Courier New"/>
                <a:cs typeface="Courier New"/>
              </a:rPr>
              <a:t>Variable</a:t>
            </a:r>
            <a:r>
              <a:rPr sz="1400" b="1" spc="-5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TMP:</a:t>
            </a:r>
            <a:r>
              <a:rPr sz="1400" spc="-50">
                <a:latin typeface="Courier New"/>
                <a:cs typeface="Courier New"/>
              </a:rPr>
              <a:t> </a:t>
            </a:r>
            <a:r>
              <a:rPr lang="en-US" sz="1400" err="1">
                <a:latin typeface="Courier New"/>
                <a:cs typeface="Courier New"/>
              </a:rPr>
              <a:t>std_logic_vector</a:t>
            </a:r>
            <a:r>
              <a:rPr sz="1400">
                <a:latin typeface="Courier New"/>
                <a:cs typeface="Courier New"/>
              </a:rPr>
              <a:t>(8</a:t>
            </a:r>
            <a:r>
              <a:rPr sz="1400" spc="-50">
                <a:latin typeface="Courier New"/>
                <a:cs typeface="Courier New"/>
              </a:rPr>
              <a:t> </a:t>
            </a:r>
            <a:r>
              <a:rPr lang="en-US" sz="1400" b="1" err="1">
                <a:latin typeface="Courier New"/>
                <a:cs typeface="Courier New"/>
              </a:rPr>
              <a:t>downto</a:t>
            </a:r>
            <a:r>
              <a:rPr sz="1400" b="1" spc="-50">
                <a:latin typeface="Courier New"/>
                <a:cs typeface="Courier New"/>
              </a:rPr>
              <a:t> </a:t>
            </a:r>
            <a:r>
              <a:rPr sz="1400" spc="-25">
                <a:latin typeface="Courier New"/>
                <a:cs typeface="Courier New"/>
              </a:rPr>
              <a:t>0);</a:t>
            </a:r>
            <a:endParaRPr sz="1400">
              <a:latin typeface="Courier New"/>
              <a:cs typeface="Courier New"/>
            </a:endParaRPr>
          </a:p>
          <a:p>
            <a:pPr marL="2096135">
              <a:lnSpc>
                <a:spcPts val="1680"/>
              </a:lnSpc>
            </a:pPr>
            <a:r>
              <a:rPr sz="1400" b="1" spc="-10">
                <a:latin typeface="Courier New"/>
                <a:cs typeface="Courier New"/>
              </a:rPr>
              <a:t>Begin</a:t>
            </a:r>
            <a:endParaRPr sz="1400">
              <a:latin typeface="Courier New"/>
              <a:cs typeface="Courier New"/>
            </a:endParaRPr>
          </a:p>
          <a:p>
            <a:pPr marL="2520950">
              <a:lnSpc>
                <a:spcPct val="100000"/>
              </a:lnSpc>
              <a:spcBef>
                <a:spcPts val="5"/>
              </a:spcBef>
            </a:pPr>
            <a:r>
              <a:rPr sz="1400" b="1">
                <a:latin typeface="Courier New"/>
                <a:cs typeface="Courier New"/>
              </a:rPr>
              <a:t>If</a:t>
            </a:r>
            <a:r>
              <a:rPr sz="1400" b="1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ADDSUB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=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'1'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 b="1" spc="-20">
                <a:latin typeface="Courier New"/>
                <a:cs typeface="Courier New"/>
              </a:rPr>
              <a:t>Then</a:t>
            </a:r>
            <a:endParaRPr sz="1400">
              <a:latin typeface="Courier New"/>
              <a:cs typeface="Courier New"/>
            </a:endParaRPr>
          </a:p>
          <a:p>
            <a:pPr marL="1445260" algn="ctr">
              <a:lnSpc>
                <a:spcPts val="1675"/>
              </a:lnSpc>
            </a:pPr>
            <a:r>
              <a:rPr sz="1400">
                <a:latin typeface="Courier New"/>
                <a:cs typeface="Courier New"/>
              </a:rPr>
              <a:t>TMP</a:t>
            </a:r>
            <a:r>
              <a:rPr sz="1400" spc="-1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:=</a:t>
            </a:r>
            <a:r>
              <a:rPr sz="1400" spc="-1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'0'</a:t>
            </a:r>
            <a:r>
              <a:rPr sz="1400" spc="-1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&amp;</a:t>
            </a:r>
            <a:r>
              <a:rPr sz="1400" spc="-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A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+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B</a:t>
            </a:r>
            <a:r>
              <a:rPr sz="1400" spc="-1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+</a:t>
            </a:r>
            <a:r>
              <a:rPr sz="1400" spc="-5">
                <a:latin typeface="Courier New"/>
                <a:cs typeface="Courier New"/>
              </a:rPr>
              <a:t> </a:t>
            </a:r>
            <a:r>
              <a:rPr lang="en-US" sz="1400" spc="-20" err="1">
                <a:latin typeface="Courier New"/>
                <a:cs typeface="Courier New"/>
              </a:rPr>
              <a:t>Cin</a:t>
            </a:r>
            <a:r>
              <a:rPr sz="1400" spc="-2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2520950">
              <a:lnSpc>
                <a:spcPts val="1675"/>
              </a:lnSpc>
            </a:pPr>
            <a:r>
              <a:rPr sz="1400" b="1" spc="-20">
                <a:latin typeface="Courier New"/>
                <a:cs typeface="Courier New"/>
              </a:rPr>
              <a:t>Else</a:t>
            </a:r>
            <a:endParaRPr sz="1400">
              <a:latin typeface="Courier New"/>
              <a:cs typeface="Courier New"/>
            </a:endParaRPr>
          </a:p>
          <a:p>
            <a:pPr marL="1445260" algn="ctr">
              <a:lnSpc>
                <a:spcPct val="100000"/>
              </a:lnSpc>
              <a:spcBef>
                <a:spcPts val="10"/>
              </a:spcBef>
            </a:pPr>
            <a:r>
              <a:rPr sz="1400">
                <a:latin typeface="Courier New"/>
                <a:cs typeface="Courier New"/>
              </a:rPr>
              <a:t>TMP</a:t>
            </a:r>
            <a:r>
              <a:rPr sz="1400" spc="-1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:=</a:t>
            </a:r>
            <a:r>
              <a:rPr sz="1400" spc="-1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'0'</a:t>
            </a:r>
            <a:r>
              <a:rPr sz="1400" spc="-1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&amp;</a:t>
            </a:r>
            <a:r>
              <a:rPr sz="1400" spc="-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A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-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B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- </a:t>
            </a:r>
            <a:r>
              <a:rPr lang="en-US" sz="1400" spc="-20" err="1">
                <a:latin typeface="Courier New"/>
                <a:cs typeface="Courier New"/>
              </a:rPr>
              <a:t>Cin</a:t>
            </a:r>
            <a:r>
              <a:rPr sz="1400" spc="-2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252095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25">
                <a:latin typeface="Courier New"/>
                <a:cs typeface="Courier New"/>
              </a:rPr>
              <a:t> If</a:t>
            </a:r>
            <a:r>
              <a:rPr sz="1400" spc="-25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2520950">
              <a:lnSpc>
                <a:spcPts val="1660"/>
              </a:lnSpc>
            </a:pPr>
            <a:r>
              <a:rPr sz="1400">
                <a:latin typeface="Courier New"/>
                <a:cs typeface="Courier New"/>
              </a:rPr>
              <a:t>Results</a:t>
            </a:r>
            <a:r>
              <a:rPr sz="1400" spc="-3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&lt;=</a:t>
            </a:r>
            <a:r>
              <a:rPr sz="1400" spc="-3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TMP(7</a:t>
            </a:r>
            <a:r>
              <a:rPr sz="1400" spc="-30">
                <a:latin typeface="Courier New"/>
                <a:cs typeface="Courier New"/>
              </a:rPr>
              <a:t> </a:t>
            </a:r>
            <a:r>
              <a:rPr lang="en-US" sz="1400" b="1" err="1">
                <a:latin typeface="Courier New"/>
                <a:cs typeface="Courier New"/>
              </a:rPr>
              <a:t>downto</a:t>
            </a:r>
            <a:r>
              <a:rPr sz="1400" b="1" spc="-25">
                <a:latin typeface="Courier New"/>
                <a:cs typeface="Courier New"/>
              </a:rPr>
              <a:t> </a:t>
            </a:r>
            <a:r>
              <a:rPr sz="1400" spc="-25">
                <a:latin typeface="Courier New"/>
                <a:cs typeface="Courier New"/>
              </a:rPr>
              <a:t>0);</a:t>
            </a:r>
            <a:endParaRPr sz="1400">
              <a:latin typeface="Courier New"/>
              <a:cs typeface="Courier New"/>
            </a:endParaRPr>
          </a:p>
          <a:p>
            <a:pPr marL="2503805">
              <a:lnSpc>
                <a:spcPts val="1660"/>
              </a:lnSpc>
            </a:pPr>
            <a:r>
              <a:rPr sz="1400">
                <a:latin typeface="Calibri"/>
                <a:cs typeface="Calibri"/>
              </a:rPr>
              <a:t>Co</a:t>
            </a:r>
            <a:r>
              <a:rPr sz="1400" spc="-20">
                <a:latin typeface="Calibri"/>
                <a:cs typeface="Calibri"/>
              </a:rPr>
              <a:t> </a:t>
            </a:r>
            <a:r>
              <a:rPr sz="1400">
                <a:latin typeface="Calibri"/>
                <a:cs typeface="Calibri"/>
              </a:rPr>
              <a:t>&lt;=</a:t>
            </a:r>
            <a:r>
              <a:rPr sz="1400" spc="-2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TMP(8);</a:t>
            </a:r>
            <a:endParaRPr sz="1400">
              <a:latin typeface="Calibri"/>
              <a:cs typeface="Calibri"/>
            </a:endParaRPr>
          </a:p>
          <a:p>
            <a:pPr marL="1670050" marR="4031615" indent="476884">
              <a:lnSpc>
                <a:spcPct val="100000"/>
              </a:lnSpc>
            </a:pPr>
            <a:r>
              <a:rPr sz="1400" b="1">
                <a:latin typeface="Calibri"/>
                <a:cs typeface="Calibri"/>
              </a:rPr>
              <a:t>End</a:t>
            </a:r>
            <a:r>
              <a:rPr sz="1400" b="1" spc="-30">
                <a:latin typeface="Calibri"/>
                <a:cs typeface="Calibri"/>
              </a:rPr>
              <a:t> </a:t>
            </a:r>
            <a:r>
              <a:rPr sz="1400" b="1" spc="-10">
                <a:latin typeface="Calibri"/>
                <a:cs typeface="Calibri"/>
              </a:rPr>
              <a:t>Process</a:t>
            </a:r>
            <a:r>
              <a:rPr sz="1400" spc="-10">
                <a:latin typeface="Calibri"/>
                <a:cs typeface="Calibri"/>
              </a:rPr>
              <a:t>; </a:t>
            </a:r>
            <a:r>
              <a:rPr sz="1400" b="1">
                <a:latin typeface="Calibri"/>
                <a:cs typeface="Calibri"/>
              </a:rPr>
              <a:t>End</a:t>
            </a:r>
            <a:r>
              <a:rPr sz="1400" b="1" spc="-2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ARCH;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100">
                <a:latin typeface="Microsoft JhengHei"/>
                <a:cs typeface="Microsoft JhengHei"/>
              </a:rPr>
              <a:t>If-</a:t>
            </a:r>
            <a:r>
              <a:rPr lang="en-US" sz="4000" b="1" spc="-10">
                <a:latin typeface="Microsoft JhengHei"/>
                <a:cs typeface="Microsoft JhengHei"/>
              </a:rPr>
              <a:t>Then-</a:t>
            </a:r>
            <a:r>
              <a:rPr lang="en-US" sz="4000" b="1">
                <a:latin typeface="Microsoft JhengHei"/>
                <a:cs typeface="Microsoft JhengHei"/>
              </a:rPr>
              <a:t>Else</a:t>
            </a:r>
            <a:r>
              <a:rPr lang="en-US" sz="4000" b="1" spc="50">
                <a:latin typeface="Microsoft JhengHei"/>
                <a:cs typeface="Microsoft JhengHei"/>
              </a:rPr>
              <a:t> </a:t>
            </a:r>
            <a:r>
              <a:rPr lang="ja-JP" altLang="en-US" sz="4000" spc="-50" err="1"/>
              <a:t>敘述</a:t>
            </a:r>
            <a:r>
              <a:rPr lang="en-US" altLang="ja-JP" sz="4000" spc="-10"/>
              <a:t>(3/4)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477010"/>
            <a:ext cx="23882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400" spc="-1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多重判斷條件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5305" y="2221522"/>
            <a:ext cx="2580640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Courier New"/>
                <a:cs typeface="Courier New"/>
              </a:rPr>
              <a:t>If</a:t>
            </a:r>
            <a:r>
              <a:rPr sz="1800" b="1" spc="-20">
                <a:latin typeface="Courier New"/>
                <a:cs typeface="Courier New"/>
              </a:rPr>
              <a:t> </a:t>
            </a:r>
            <a:r>
              <a:rPr sz="1800">
                <a:solidFill>
                  <a:srgbClr val="0000FF"/>
                </a:solidFill>
                <a:latin typeface="SimSun"/>
                <a:cs typeface="SimSun"/>
              </a:rPr>
              <a:t>判斷條件</a:t>
            </a:r>
            <a:r>
              <a:rPr sz="180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800" spc="-1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20">
                <a:latin typeface="Courier New"/>
                <a:cs typeface="Courier New"/>
              </a:rPr>
              <a:t>Then</a:t>
            </a:r>
            <a:endParaRPr sz="1800">
              <a:latin typeface="Courier New"/>
              <a:cs typeface="Courier New"/>
            </a:endParaRPr>
          </a:p>
          <a:p>
            <a:pPr marL="247650">
              <a:lnSpc>
                <a:spcPct val="100000"/>
              </a:lnSpc>
            </a:pPr>
            <a:r>
              <a:rPr lang="ja-JP" altLang="en-US" sz="1800" spc="-90" err="1">
                <a:latin typeface="SimSun"/>
                <a:cs typeface="SimSun"/>
              </a:rPr>
              <a:t>電路描述</a:t>
            </a:r>
            <a:r>
              <a:rPr sz="1800" spc="-90">
                <a:latin typeface="SimSun"/>
                <a:cs typeface="SimSun"/>
              </a:rPr>
              <a:t> </a:t>
            </a:r>
            <a:r>
              <a:rPr sz="1800" spc="-25">
                <a:latin typeface="Courier New"/>
                <a:cs typeface="Courier New"/>
              </a:rPr>
              <a:t>1;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en-US" sz="1800" b="1" err="1">
                <a:solidFill>
                  <a:srgbClr val="000081"/>
                </a:solidFill>
                <a:latin typeface="Courier New"/>
                <a:cs typeface="Courier New"/>
              </a:rPr>
              <a:t>Elsif</a:t>
            </a:r>
            <a:r>
              <a:rPr sz="1800" b="1" spc="-55">
                <a:solidFill>
                  <a:srgbClr val="000081"/>
                </a:solidFill>
                <a:latin typeface="Courier New"/>
                <a:cs typeface="Courier New"/>
              </a:rPr>
              <a:t> </a:t>
            </a:r>
            <a:r>
              <a:rPr sz="1800">
                <a:solidFill>
                  <a:srgbClr val="0000FF"/>
                </a:solidFill>
                <a:latin typeface="SimSun"/>
                <a:cs typeface="SimSun"/>
              </a:rPr>
              <a:t>判斷條件</a:t>
            </a:r>
            <a:r>
              <a:rPr sz="180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800" spc="-2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20">
                <a:latin typeface="Courier New"/>
                <a:cs typeface="Courier New"/>
              </a:rPr>
              <a:t>Then</a:t>
            </a:r>
            <a:endParaRPr sz="1800">
              <a:latin typeface="Courier New"/>
              <a:cs typeface="Courier New"/>
            </a:endParaRPr>
          </a:p>
          <a:p>
            <a:pPr marL="247650">
              <a:lnSpc>
                <a:spcPts val="2155"/>
              </a:lnSpc>
            </a:pPr>
            <a:r>
              <a:rPr lang="ja-JP" altLang="en-US" sz="1800" spc="-90" err="1">
                <a:latin typeface="SimSun"/>
                <a:cs typeface="SimSun"/>
              </a:rPr>
              <a:t>電路描述</a:t>
            </a:r>
            <a:r>
              <a:rPr sz="1800" spc="-90">
                <a:latin typeface="SimSun"/>
                <a:cs typeface="SimSun"/>
              </a:rPr>
              <a:t> </a:t>
            </a:r>
            <a:r>
              <a:rPr sz="1800" spc="-25">
                <a:latin typeface="Courier New"/>
                <a:cs typeface="Courier New"/>
              </a:rPr>
              <a:t>2;</a:t>
            </a:r>
            <a:endParaRPr sz="1800">
              <a:latin typeface="Courier New"/>
              <a:cs typeface="Courier New"/>
            </a:endParaRPr>
          </a:p>
          <a:p>
            <a:pPr marL="483234">
              <a:lnSpc>
                <a:spcPts val="2155"/>
              </a:lnSpc>
            </a:pPr>
            <a:r>
              <a:rPr sz="1800" spc="-25">
                <a:latin typeface="SimSun"/>
                <a:cs typeface="SimSun"/>
              </a:rPr>
              <a:t>：：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1800" b="1" spc="-20">
                <a:solidFill>
                  <a:srgbClr val="000081"/>
                </a:solidFill>
                <a:latin typeface="Courier New"/>
                <a:cs typeface="Courier New"/>
              </a:rPr>
              <a:t>Else</a:t>
            </a:r>
            <a:endParaRPr sz="1800">
              <a:latin typeface="Courier New"/>
              <a:cs typeface="Courier New"/>
            </a:endParaRPr>
          </a:p>
          <a:p>
            <a:pPr marL="247650">
              <a:lnSpc>
                <a:spcPts val="2140"/>
              </a:lnSpc>
              <a:spcBef>
                <a:spcPts val="5"/>
              </a:spcBef>
            </a:pPr>
            <a:r>
              <a:rPr lang="ja-JP" altLang="en-US" sz="1800" spc="-90" err="1">
                <a:latin typeface="SimSun"/>
                <a:cs typeface="SimSun"/>
              </a:rPr>
              <a:t>電路描述</a:t>
            </a:r>
            <a:r>
              <a:rPr sz="1800" spc="-90">
                <a:latin typeface="SimSun"/>
                <a:cs typeface="SimSun"/>
              </a:rPr>
              <a:t> </a:t>
            </a:r>
            <a:r>
              <a:rPr sz="1800" spc="-25">
                <a:latin typeface="Courier New"/>
                <a:cs typeface="Courier New"/>
              </a:rPr>
              <a:t>n;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ts val="2140"/>
              </a:lnSpc>
            </a:pPr>
            <a:r>
              <a:rPr sz="1800" b="1">
                <a:latin typeface="Courier New"/>
                <a:cs typeface="Courier New"/>
              </a:rPr>
              <a:t>End</a:t>
            </a:r>
            <a:r>
              <a:rPr sz="1800" b="1" spc="-30">
                <a:latin typeface="Courier New"/>
                <a:cs typeface="Courier New"/>
              </a:rPr>
              <a:t> </a:t>
            </a:r>
            <a:r>
              <a:rPr sz="1800" b="1" spc="-25">
                <a:latin typeface="Courier New"/>
                <a:cs typeface="Courier New"/>
              </a:rPr>
              <a:t>If</a:t>
            </a:r>
            <a:r>
              <a:rPr sz="1800" spc="-25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100">
                <a:latin typeface="微軟正黑體" panose="020B0604030504040204" pitchFamily="34" charset="-120"/>
                <a:ea typeface="微軟正黑體" panose="020B0604030504040204" pitchFamily="34" charset="-120"/>
              </a:rPr>
              <a:t>If-</a:t>
            </a:r>
            <a:r>
              <a:rPr lang="en-US" sz="4000" b="1" spc="-10">
                <a:latin typeface="微軟正黑體" panose="020B0604030504040204" pitchFamily="34" charset="-120"/>
                <a:ea typeface="微軟正黑體" panose="020B0604030504040204" pitchFamily="34" charset="-120"/>
              </a:rPr>
              <a:t>Then-</a:t>
            </a:r>
            <a:r>
              <a:rPr lang="en-US" sz="4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Else</a:t>
            </a:r>
            <a:r>
              <a:rPr lang="en-US" sz="4000" b="1" spc="5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ja-JP" altLang="en-US" sz="4000" spc="-5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</a:t>
            </a:r>
            <a:r>
              <a:rPr lang="en-US" altLang="ja-JP" sz="4000" spc="-10">
                <a:latin typeface="微軟正黑體" panose="020B0604030504040204" pitchFamily="34" charset="-120"/>
                <a:ea typeface="微軟正黑體" panose="020B0604030504040204" pitchFamily="34" charset="-120"/>
              </a:rPr>
              <a:t>(4/4)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477010"/>
            <a:ext cx="23882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400" spc="-1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巢狀結構敘述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7775" y="2221522"/>
            <a:ext cx="5928447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439293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b="1" spc="-10" dirty="0">
                <a:latin typeface="Microsoft JhengHei"/>
                <a:cs typeface="Microsoft JhengHei"/>
              </a:rPr>
              <a:t>Case-</a:t>
            </a:r>
            <a:r>
              <a:rPr lang="en-US" sz="4000" b="1" dirty="0">
                <a:latin typeface="Microsoft JhengHei"/>
                <a:cs typeface="Microsoft JhengHei"/>
              </a:rPr>
              <a:t>When</a:t>
            </a:r>
            <a:r>
              <a:rPr lang="en-US" sz="4000" b="1" spc="-95" dirty="0">
                <a:latin typeface="Microsoft JhengHei"/>
                <a:cs typeface="Microsoft JhengHei"/>
              </a:rPr>
              <a:t> </a:t>
            </a:r>
            <a:r>
              <a:rPr lang="ja-JP" altLang="en-US" sz="4000" spc="-50" dirty="0"/>
              <a:t>敘述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392733"/>
            <a:ext cx="5518150" cy="426720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400" spc="-1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屬於循序性敘述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240665" indent="-22796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400" spc="-1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常被使用在狀態機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2482850">
              <a:lnSpc>
                <a:spcPct val="100000"/>
              </a:lnSpc>
              <a:spcBef>
                <a:spcPts val="1610"/>
              </a:spcBef>
            </a:pPr>
            <a:r>
              <a:rPr sz="1800" b="1">
                <a:latin typeface="Courier New"/>
                <a:cs typeface="Courier New"/>
              </a:rPr>
              <a:t>Case</a:t>
            </a:r>
            <a:r>
              <a:rPr sz="1800" b="1" spc="-40">
                <a:latin typeface="Courier New"/>
                <a:cs typeface="Courier New"/>
              </a:rPr>
              <a:t> </a:t>
            </a:r>
            <a:r>
              <a:rPr lang="ja-JP" altLang="en-US" sz="1800" err="1">
                <a:solidFill>
                  <a:srgbClr val="0000FF"/>
                </a:solidFill>
                <a:latin typeface="SimSun"/>
                <a:cs typeface="SimSun"/>
              </a:rPr>
              <a:t>控制項目</a:t>
            </a:r>
            <a:r>
              <a:rPr lang="en-US" sz="1800" b="1" spc="-25" err="1">
                <a:latin typeface="Courier New"/>
                <a:cs typeface="Courier New"/>
              </a:rPr>
              <a:t>is</a:t>
            </a:r>
            <a:endParaRPr sz="1800">
              <a:latin typeface="Courier New"/>
              <a:cs typeface="Courier New"/>
            </a:endParaRPr>
          </a:p>
          <a:p>
            <a:pPr marL="3030220">
              <a:lnSpc>
                <a:spcPct val="100000"/>
              </a:lnSpc>
              <a:spcBef>
                <a:spcPts val="10"/>
              </a:spcBef>
            </a:pPr>
            <a:r>
              <a:rPr sz="1800" b="1">
                <a:latin typeface="Courier New"/>
                <a:cs typeface="Courier New"/>
              </a:rPr>
              <a:t>When</a:t>
            </a:r>
            <a:r>
              <a:rPr sz="1800" b="1" spc="-45">
                <a:latin typeface="Courier New"/>
                <a:cs typeface="Courier New"/>
              </a:rPr>
              <a:t> </a:t>
            </a:r>
            <a:r>
              <a:rPr sz="1800">
                <a:solidFill>
                  <a:srgbClr val="0000FF"/>
                </a:solidFill>
                <a:latin typeface="SimSun"/>
                <a:cs typeface="SimSun"/>
              </a:rPr>
              <a:t>值</a:t>
            </a:r>
            <a:r>
              <a:rPr sz="180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800" spc="-2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14">
                <a:solidFill>
                  <a:srgbClr val="0000FF"/>
                </a:solidFill>
                <a:latin typeface="SimSun"/>
                <a:cs typeface="SimSun"/>
              </a:rPr>
              <a:t>或 信號</a:t>
            </a:r>
            <a:r>
              <a:rPr sz="1800">
                <a:solidFill>
                  <a:srgbClr val="0000FF"/>
                </a:solidFill>
                <a:latin typeface="Courier New"/>
                <a:cs typeface="Courier New"/>
              </a:rPr>
              <a:t>1</a:t>
            </a:r>
            <a:r>
              <a:rPr sz="1800" spc="-2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25">
                <a:latin typeface="Courier New"/>
                <a:cs typeface="Courier New"/>
              </a:rPr>
              <a:t>=&gt;</a:t>
            </a:r>
            <a:endParaRPr sz="1800">
              <a:latin typeface="Courier New"/>
              <a:cs typeface="Courier New"/>
            </a:endParaRPr>
          </a:p>
          <a:p>
            <a:pPr marL="3423285">
              <a:lnSpc>
                <a:spcPts val="2160"/>
              </a:lnSpc>
            </a:pPr>
            <a:r>
              <a:rPr lang="ja-JP" altLang="en-US" sz="1800" spc="-95" err="1">
                <a:latin typeface="SimSun"/>
                <a:cs typeface="SimSun"/>
              </a:rPr>
              <a:t>電路描述</a:t>
            </a:r>
            <a:r>
              <a:rPr sz="1800" spc="-95">
                <a:latin typeface="SimSun"/>
                <a:cs typeface="SimSun"/>
              </a:rPr>
              <a:t> </a:t>
            </a:r>
            <a:r>
              <a:rPr sz="1800" spc="-25">
                <a:latin typeface="Courier New"/>
                <a:cs typeface="Courier New"/>
              </a:rPr>
              <a:t>1;</a:t>
            </a:r>
            <a:endParaRPr sz="1800">
              <a:latin typeface="Courier New"/>
              <a:cs typeface="Courier New"/>
            </a:endParaRPr>
          </a:p>
          <a:p>
            <a:pPr marL="3893185">
              <a:lnSpc>
                <a:spcPts val="2160"/>
              </a:lnSpc>
            </a:pPr>
            <a:r>
              <a:rPr sz="1800" spc="-25">
                <a:latin typeface="SimSun"/>
                <a:cs typeface="SimSun"/>
              </a:rPr>
              <a:t>：：</a:t>
            </a:r>
            <a:endParaRPr sz="1800">
              <a:latin typeface="SimSun"/>
              <a:cs typeface="SimSun"/>
            </a:endParaRPr>
          </a:p>
          <a:p>
            <a:pPr marL="3030220">
              <a:lnSpc>
                <a:spcPct val="100000"/>
              </a:lnSpc>
              <a:spcBef>
                <a:spcPts val="5"/>
              </a:spcBef>
            </a:pPr>
            <a:r>
              <a:rPr sz="1800" b="1">
                <a:latin typeface="Courier New"/>
                <a:cs typeface="Courier New"/>
              </a:rPr>
              <a:t>When</a:t>
            </a:r>
            <a:r>
              <a:rPr sz="1800" b="1" spc="-45">
                <a:latin typeface="Courier New"/>
                <a:cs typeface="Courier New"/>
              </a:rPr>
              <a:t> </a:t>
            </a:r>
            <a:r>
              <a:rPr sz="1800">
                <a:solidFill>
                  <a:srgbClr val="0000FF"/>
                </a:solidFill>
                <a:latin typeface="SimSun"/>
                <a:cs typeface="SimSun"/>
              </a:rPr>
              <a:t>值</a:t>
            </a:r>
            <a:r>
              <a:rPr sz="180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800" spc="-2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114">
                <a:solidFill>
                  <a:srgbClr val="0000FF"/>
                </a:solidFill>
                <a:latin typeface="SimSun"/>
                <a:cs typeface="SimSun"/>
              </a:rPr>
              <a:t>或 信號</a:t>
            </a:r>
            <a:r>
              <a:rPr sz="1800">
                <a:solidFill>
                  <a:srgbClr val="0000FF"/>
                </a:solidFill>
                <a:latin typeface="Courier New"/>
                <a:cs typeface="Courier New"/>
              </a:rPr>
              <a:t>2</a:t>
            </a:r>
            <a:r>
              <a:rPr sz="1800" spc="-2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spc="-25">
                <a:latin typeface="Courier New"/>
                <a:cs typeface="Courier New"/>
              </a:rPr>
              <a:t>=&gt;</a:t>
            </a:r>
            <a:endParaRPr sz="1800">
              <a:latin typeface="Courier New"/>
              <a:cs typeface="Courier New"/>
            </a:endParaRPr>
          </a:p>
          <a:p>
            <a:pPr marL="3423285">
              <a:lnSpc>
                <a:spcPts val="2155"/>
              </a:lnSpc>
            </a:pPr>
            <a:r>
              <a:rPr lang="ja-JP" altLang="en-US" sz="1800" spc="-90" err="1">
                <a:latin typeface="SimSun"/>
                <a:cs typeface="SimSun"/>
              </a:rPr>
              <a:t>電路描述</a:t>
            </a:r>
            <a:r>
              <a:rPr sz="1800" spc="-90">
                <a:latin typeface="SimSun"/>
                <a:cs typeface="SimSun"/>
              </a:rPr>
              <a:t> </a:t>
            </a:r>
            <a:r>
              <a:rPr sz="1800" spc="-25">
                <a:latin typeface="Courier New"/>
                <a:cs typeface="Courier New"/>
              </a:rPr>
              <a:t>2;</a:t>
            </a:r>
            <a:endParaRPr sz="1800">
              <a:latin typeface="Courier New"/>
              <a:cs typeface="Courier New"/>
            </a:endParaRPr>
          </a:p>
          <a:p>
            <a:pPr marL="3893185">
              <a:lnSpc>
                <a:spcPts val="2155"/>
              </a:lnSpc>
            </a:pPr>
            <a:r>
              <a:rPr sz="1800" spc="-25">
                <a:latin typeface="SimSun"/>
                <a:cs typeface="SimSun"/>
              </a:rPr>
              <a:t>：：</a:t>
            </a:r>
            <a:endParaRPr sz="1800">
              <a:latin typeface="SimSun"/>
              <a:cs typeface="SimSun"/>
            </a:endParaRPr>
          </a:p>
          <a:p>
            <a:pPr marL="3028950">
              <a:lnSpc>
                <a:spcPct val="100000"/>
              </a:lnSpc>
              <a:spcBef>
                <a:spcPts val="5"/>
              </a:spcBef>
            </a:pPr>
            <a:r>
              <a:rPr sz="1800" b="1">
                <a:latin typeface="Courier New"/>
                <a:cs typeface="Courier New"/>
              </a:rPr>
              <a:t>When</a:t>
            </a:r>
            <a:r>
              <a:rPr sz="1800" b="1" spc="-50">
                <a:latin typeface="Courier New"/>
                <a:cs typeface="Courier New"/>
              </a:rPr>
              <a:t> </a:t>
            </a:r>
            <a:r>
              <a:rPr sz="1800" b="1">
                <a:latin typeface="Courier New"/>
                <a:cs typeface="Courier New"/>
              </a:rPr>
              <a:t>others</a:t>
            </a:r>
            <a:r>
              <a:rPr sz="1800" b="1" spc="-50">
                <a:latin typeface="Courier New"/>
                <a:cs typeface="Courier New"/>
              </a:rPr>
              <a:t> </a:t>
            </a:r>
            <a:r>
              <a:rPr sz="1800" spc="-25">
                <a:latin typeface="Courier New"/>
                <a:cs typeface="Courier New"/>
              </a:rPr>
              <a:t>=&gt;</a:t>
            </a:r>
            <a:endParaRPr sz="1800">
              <a:latin typeface="Courier New"/>
              <a:cs typeface="Courier New"/>
            </a:endParaRPr>
          </a:p>
          <a:p>
            <a:pPr marL="3423285">
              <a:lnSpc>
                <a:spcPts val="2155"/>
              </a:lnSpc>
            </a:pPr>
            <a:r>
              <a:rPr lang="ja-JP" altLang="en-US" sz="1800" spc="-90" err="1">
                <a:latin typeface="SimSun"/>
                <a:cs typeface="SimSun"/>
              </a:rPr>
              <a:t>電路描述</a:t>
            </a:r>
            <a:r>
              <a:rPr sz="1800" spc="-90">
                <a:latin typeface="SimSun"/>
                <a:cs typeface="SimSun"/>
              </a:rPr>
              <a:t> </a:t>
            </a:r>
            <a:r>
              <a:rPr sz="1800" spc="-25">
                <a:latin typeface="Courier New"/>
                <a:cs typeface="Courier New"/>
              </a:rPr>
              <a:t>n;</a:t>
            </a:r>
            <a:endParaRPr sz="1800">
              <a:latin typeface="Courier New"/>
              <a:cs typeface="Courier New"/>
            </a:endParaRPr>
          </a:p>
          <a:p>
            <a:pPr marL="3893185">
              <a:lnSpc>
                <a:spcPts val="2140"/>
              </a:lnSpc>
            </a:pPr>
            <a:r>
              <a:rPr sz="1800" spc="-25">
                <a:latin typeface="SimSun"/>
                <a:cs typeface="SimSun"/>
              </a:rPr>
              <a:t>：：</a:t>
            </a:r>
            <a:endParaRPr sz="1800">
              <a:latin typeface="SimSun"/>
              <a:cs typeface="SimSun"/>
            </a:endParaRPr>
          </a:p>
          <a:p>
            <a:pPr marL="3028950">
              <a:lnSpc>
                <a:spcPts val="2145"/>
              </a:lnSpc>
            </a:pPr>
            <a:r>
              <a:rPr sz="1800" b="1">
                <a:latin typeface="Courier New"/>
                <a:cs typeface="Courier New"/>
              </a:rPr>
              <a:t>End</a:t>
            </a:r>
            <a:r>
              <a:rPr sz="1800" b="1" spc="-40">
                <a:latin typeface="Courier New"/>
                <a:cs typeface="Courier New"/>
              </a:rPr>
              <a:t> </a:t>
            </a:r>
            <a:r>
              <a:rPr sz="1800" b="1" spc="-20">
                <a:latin typeface="Courier New"/>
                <a:cs typeface="Courier New"/>
              </a:rPr>
              <a:t>Case</a:t>
            </a:r>
            <a:r>
              <a:rPr sz="1800" spc="-2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5570494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23365" algn="l"/>
              </a:tabLst>
            </a:pPr>
            <a:r>
              <a:rPr lang="en-US" sz="4000" b="1" spc="-20" dirty="0">
                <a:latin typeface="Microsoft JhengHei"/>
                <a:cs typeface="Microsoft JhengHei"/>
              </a:rPr>
              <a:t>Loop</a:t>
            </a:r>
            <a:r>
              <a:rPr lang="en-US" sz="4000" b="1" dirty="0">
                <a:latin typeface="Microsoft JhengHei"/>
                <a:cs typeface="Microsoft JhengHei"/>
              </a:rPr>
              <a:t>	</a:t>
            </a:r>
            <a:r>
              <a:rPr lang="ja-JP" altLang="en-US" sz="4000" spc="-50" dirty="0"/>
              <a:t>敘述</a:t>
            </a:r>
            <a:r>
              <a:rPr lang="en-US" altLang="ja-JP" sz="4000" spc="-50" dirty="0"/>
              <a:t>(1/7)</a:t>
            </a:r>
            <a:endParaRPr lang="ja-JP" altLang="en-US" sz="4000"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440891"/>
            <a:ext cx="7898130" cy="25622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800" spc="-2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控制迴圈結構，用於描述重複的電路動作，分為</a:t>
            </a:r>
            <a:endParaRPr lang="ja-JP" altLang="en-US" sz="28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469901" lvl="1">
              <a:lnSpc>
                <a:spcPct val="100000"/>
              </a:lnSpc>
              <a:spcBef>
                <a:spcPts val="245"/>
              </a:spcBef>
              <a:tabLst>
                <a:tab pos="697230" algn="l"/>
              </a:tabLst>
            </a:pPr>
            <a:r>
              <a:rPr lang="ja-JP" altLang="en-US" sz="2400" spc="-3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－</a:t>
            </a:r>
            <a:r>
              <a:rPr lang="en-US" sz="2400" spc="-3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For-</a:t>
            </a:r>
            <a:r>
              <a:rPr lang="en-US" sz="2400" spc="-2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Loop</a:t>
            </a:r>
            <a:endParaRPr lang="en-US" sz="240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469901" lvl="1">
              <a:lnSpc>
                <a:spcPct val="100000"/>
              </a:lnSpc>
              <a:spcBef>
                <a:spcPts val="210"/>
              </a:spcBef>
              <a:tabLst>
                <a:tab pos="697230" algn="l"/>
              </a:tabLst>
            </a:pPr>
            <a:r>
              <a:rPr lang="zh-TW" altLang="en-US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－</a:t>
            </a:r>
            <a:r>
              <a:rPr lang="en-US" sz="24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While-</a:t>
            </a:r>
            <a:r>
              <a:rPr lang="en-US" sz="2400" spc="-2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Loop</a:t>
            </a:r>
            <a:endParaRPr lang="en-US" sz="240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469901" lvl="1">
              <a:lnSpc>
                <a:spcPct val="100000"/>
              </a:lnSpc>
              <a:spcBef>
                <a:spcPts val="210"/>
              </a:spcBef>
              <a:tabLst>
                <a:tab pos="697230" algn="l"/>
              </a:tabLst>
            </a:pPr>
            <a:r>
              <a:rPr lang="zh-TW" altLang="en-US" sz="2400" spc="-2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－</a:t>
            </a:r>
            <a:r>
              <a:rPr lang="en-US" sz="2400" spc="-2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Loop</a:t>
            </a:r>
            <a:endParaRPr lang="en-US" sz="240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  <a:p>
            <a:pPr marL="240665" indent="-227965">
              <a:lnSpc>
                <a:spcPts val="3190"/>
              </a:lnSpc>
              <a:spcBef>
                <a:spcPts val="645"/>
              </a:spcBef>
              <a:buFont typeface="Arial MT"/>
              <a:buChar char="•"/>
              <a:tabLst>
                <a:tab pos="240665" algn="l"/>
              </a:tabLst>
            </a:pPr>
            <a:r>
              <a:rPr lang="ja-JP" altLang="en-US" sz="28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使用</a:t>
            </a:r>
            <a:r>
              <a:rPr lang="ja-JP" altLang="en-US" sz="28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 </a:t>
            </a:r>
            <a:r>
              <a:rPr lang="en-US" sz="28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Exit</a:t>
            </a:r>
            <a:r>
              <a:rPr lang="en-US" sz="2800" spc="3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sz="28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When</a:t>
            </a:r>
            <a:r>
              <a:rPr lang="en-US" altLang="zh-TW" sz="28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800" spc="-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敘述，或結合</a:t>
            </a:r>
            <a:r>
              <a:rPr lang="ja-JP" altLang="en-US" sz="2800" spc="-5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 </a:t>
            </a:r>
            <a:r>
              <a:rPr lang="en-US" sz="28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If-Then-Else</a:t>
            </a:r>
            <a:r>
              <a:rPr lang="en-US" altLang="zh-TW" sz="28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8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與</a:t>
            </a:r>
            <a:r>
              <a:rPr lang="en-US" sz="2800" spc="-2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Exit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800" spc="-1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跳出迴圈</a:t>
            </a:r>
            <a:endParaRPr lang="ja-JP" altLang="en-US" sz="2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6756743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23365" algn="l"/>
              </a:tabLst>
            </a:pPr>
            <a:r>
              <a:rPr lang="en-US" sz="4000" b="1" spc="-20" dirty="0">
                <a:latin typeface="Microsoft JhengHei"/>
                <a:cs typeface="Microsoft JhengHei"/>
              </a:rPr>
              <a:t>Loop</a:t>
            </a:r>
            <a:r>
              <a:rPr lang="en-US" sz="4000" b="1" dirty="0">
                <a:latin typeface="Microsoft JhengHei"/>
                <a:cs typeface="Microsoft JhengHei"/>
              </a:rPr>
              <a:t>	</a:t>
            </a:r>
            <a:r>
              <a:rPr lang="ja-JP" altLang="en-US" sz="4000" spc="-50" dirty="0"/>
              <a:t>敘述</a:t>
            </a:r>
            <a:r>
              <a:rPr lang="en-US" altLang="ja-JP" sz="4000" spc="-50" dirty="0"/>
              <a:t>(2/7)</a:t>
            </a:r>
            <a:endParaRPr lang="ja-JP" altLang="en-US" sz="4000"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305459"/>
            <a:ext cx="6655434" cy="4062009"/>
          </a:xfrm>
          <a:prstGeom prst="rect">
            <a:avLst/>
          </a:prstGeom>
        </p:spPr>
        <p:txBody>
          <a:bodyPr vert="horz" wrap="square" lIns="0" tIns="18478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55"/>
              </a:spcBef>
              <a:buFont typeface="Arial MT"/>
              <a:buChar char="•"/>
              <a:tabLst>
                <a:tab pos="240665" algn="l"/>
                <a:tab pos="1777364" algn="l"/>
              </a:tabLst>
            </a:pPr>
            <a:r>
              <a:rPr lang="en-US" sz="2800" spc="-35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For-</a:t>
            </a:r>
            <a:r>
              <a:rPr lang="en-US" sz="2800" spc="-2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Loop</a:t>
            </a:r>
            <a:r>
              <a:rPr lang="en-US" sz="28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	</a:t>
            </a:r>
            <a:r>
              <a:rPr lang="ja-JP" altLang="en-US" sz="2800" spc="-2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敘述</a:t>
            </a:r>
            <a:endParaRPr lang="ja-JP" altLang="en-US" sz="28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1670050">
              <a:lnSpc>
                <a:spcPct val="100000"/>
              </a:lnSpc>
              <a:spcBef>
                <a:spcPts val="875"/>
              </a:spcBef>
            </a:pPr>
            <a:r>
              <a:rPr sz="1800" spc="-10">
                <a:solidFill>
                  <a:srgbClr val="0000FF"/>
                </a:solidFill>
                <a:latin typeface="Courier New"/>
                <a:cs typeface="Courier New"/>
              </a:rPr>
              <a:t>[</a:t>
            </a:r>
            <a:r>
              <a:rPr lang="ja-JP" altLang="en-US" sz="1800" err="1">
                <a:solidFill>
                  <a:srgbClr val="0000FF"/>
                </a:solidFill>
                <a:latin typeface="SimSun"/>
                <a:cs typeface="SimSun"/>
              </a:rPr>
              <a:t>標籤</a:t>
            </a:r>
            <a:r>
              <a:rPr sz="1800" spc="-15">
                <a:solidFill>
                  <a:srgbClr val="0000FF"/>
                </a:solidFill>
                <a:latin typeface="Courier New"/>
                <a:cs typeface="Courier New"/>
              </a:rPr>
              <a:t>:] </a:t>
            </a:r>
            <a:r>
              <a:rPr sz="1800" b="1">
                <a:latin typeface="Courier New"/>
                <a:cs typeface="Courier New"/>
              </a:rPr>
              <a:t>For</a:t>
            </a:r>
            <a:r>
              <a:rPr sz="1800" b="1" spc="-30">
                <a:latin typeface="Courier New"/>
                <a:cs typeface="Courier New"/>
              </a:rPr>
              <a:t> </a:t>
            </a:r>
            <a:r>
              <a:rPr lang="ja-JP" altLang="en-US" sz="1800" err="1">
                <a:solidFill>
                  <a:srgbClr val="0000FF"/>
                </a:solidFill>
                <a:latin typeface="SimSun"/>
                <a:cs typeface="SimSun"/>
              </a:rPr>
              <a:t>控制變數</a:t>
            </a:r>
            <a:r>
              <a:rPr lang="en-US" sz="1800" b="1" err="1">
                <a:latin typeface="Courier New"/>
                <a:cs typeface="Courier New"/>
              </a:rPr>
              <a:t>in</a:t>
            </a:r>
            <a:r>
              <a:rPr sz="1800" b="1" spc="-15">
                <a:latin typeface="Courier New"/>
                <a:cs typeface="Courier New"/>
              </a:rPr>
              <a:t> </a:t>
            </a:r>
            <a:r>
              <a:rPr lang="ja-JP" altLang="en-US" sz="1800" spc="-150" err="1">
                <a:solidFill>
                  <a:srgbClr val="0000FF"/>
                </a:solidFill>
                <a:latin typeface="SimSun"/>
                <a:cs typeface="SimSun"/>
              </a:rPr>
              <a:t>範圍</a:t>
            </a:r>
            <a:r>
              <a:rPr sz="1800" spc="-150">
                <a:solidFill>
                  <a:srgbClr val="0000FF"/>
                </a:solidFill>
                <a:latin typeface="SimSun"/>
                <a:cs typeface="SimSun"/>
              </a:rPr>
              <a:t> </a:t>
            </a:r>
            <a:r>
              <a:rPr sz="1800" b="1" spc="-20">
                <a:latin typeface="Courier New"/>
                <a:cs typeface="Courier New"/>
              </a:rPr>
              <a:t>Loop</a:t>
            </a:r>
            <a:endParaRPr sz="1800">
              <a:latin typeface="Courier New"/>
              <a:cs typeface="Courier New"/>
            </a:endParaRPr>
          </a:p>
          <a:p>
            <a:pPr marR="179705" algn="ctr">
              <a:lnSpc>
                <a:spcPts val="2155"/>
              </a:lnSpc>
            </a:pPr>
            <a:r>
              <a:rPr lang="ja-JP" altLang="en-US" sz="1800" spc="-90" err="1">
                <a:latin typeface="SimSun"/>
                <a:cs typeface="SimSun"/>
              </a:rPr>
              <a:t>電路描述</a:t>
            </a:r>
            <a:r>
              <a:rPr sz="1800" spc="-90">
                <a:latin typeface="SimSun"/>
                <a:cs typeface="SimSun"/>
              </a:rPr>
              <a:t> </a:t>
            </a:r>
            <a:r>
              <a:rPr sz="1800" spc="-25">
                <a:latin typeface="Courier New"/>
                <a:cs typeface="Courier New"/>
              </a:rPr>
              <a:t>1;</a:t>
            </a:r>
            <a:endParaRPr sz="1800">
              <a:latin typeface="Courier New"/>
              <a:cs typeface="Courier New"/>
            </a:endParaRPr>
          </a:p>
          <a:p>
            <a:pPr marL="1842135" algn="ctr">
              <a:lnSpc>
                <a:spcPts val="2140"/>
              </a:lnSpc>
            </a:pPr>
            <a:r>
              <a:rPr sz="1800" spc="-25">
                <a:latin typeface="SimSun"/>
                <a:cs typeface="SimSun"/>
              </a:rPr>
              <a:t>：：</a:t>
            </a:r>
            <a:endParaRPr sz="1800">
              <a:latin typeface="SimSun"/>
              <a:cs typeface="SimSun"/>
            </a:endParaRPr>
          </a:p>
          <a:p>
            <a:pPr marL="1670050">
              <a:lnSpc>
                <a:spcPts val="2145"/>
              </a:lnSpc>
            </a:pPr>
            <a:r>
              <a:rPr sz="1800" b="1">
                <a:latin typeface="Courier New"/>
                <a:cs typeface="Courier New"/>
              </a:rPr>
              <a:t>End</a:t>
            </a:r>
            <a:r>
              <a:rPr sz="1800" b="1" spc="-30">
                <a:latin typeface="Courier New"/>
                <a:cs typeface="Courier New"/>
              </a:rPr>
              <a:t> </a:t>
            </a:r>
            <a:r>
              <a:rPr sz="1800" b="1">
                <a:latin typeface="Courier New"/>
                <a:cs typeface="Courier New"/>
              </a:rPr>
              <a:t>Loop</a:t>
            </a:r>
            <a:r>
              <a:rPr sz="1800" b="1" spc="-35"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0000FF"/>
                </a:solidFill>
                <a:latin typeface="Courier New"/>
                <a:cs typeface="Courier New"/>
              </a:rPr>
              <a:t>[</a:t>
            </a:r>
            <a:r>
              <a:rPr lang="ja-JP" altLang="en-US" sz="1800" err="1">
                <a:solidFill>
                  <a:srgbClr val="0000FF"/>
                </a:solidFill>
                <a:latin typeface="SimSun"/>
                <a:cs typeface="SimSun"/>
              </a:rPr>
              <a:t>標籤</a:t>
            </a:r>
            <a:r>
              <a:rPr sz="1800" spc="-25">
                <a:solidFill>
                  <a:srgbClr val="0000FF"/>
                </a:solidFill>
                <a:latin typeface="Courier New"/>
                <a:cs typeface="Courier New"/>
              </a:rPr>
              <a:t>]</a:t>
            </a:r>
            <a:r>
              <a:rPr sz="1800" spc="-25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85"/>
              </a:spcBef>
            </a:pPr>
            <a:endParaRPr sz="1800">
              <a:latin typeface="Courier New"/>
              <a:cs typeface="Courier New"/>
            </a:endParaRPr>
          </a:p>
          <a:p>
            <a:pPr marL="697230" lvl="1" indent="-227329">
              <a:lnSpc>
                <a:spcPct val="100000"/>
              </a:lnSpc>
              <a:buFont typeface="Arial MT"/>
              <a:buChar char="•"/>
              <a:tabLst>
                <a:tab pos="697230" algn="l"/>
                <a:tab pos="1460500" algn="l"/>
                <a:tab pos="1765300" algn="l"/>
              </a:tabLst>
            </a:pP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標</a:t>
            </a:r>
            <a:r>
              <a:rPr lang="ja-JP" altLang="en-US" sz="2400" spc="-5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籤</a:t>
            </a:r>
            <a:r>
              <a:rPr lang="ja-JP" altLang="en-US" sz="2400" spc="-5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：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增加電路描述的可讀性，可有可無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97230" algn="l"/>
                <a:tab pos="2070100" algn="l"/>
                <a:tab pos="2374900" algn="l"/>
              </a:tabLst>
            </a:pP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控制變</a:t>
            </a:r>
            <a:r>
              <a:rPr lang="ja-JP" altLang="en-US" sz="2400" spc="-5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數</a:t>
            </a:r>
            <a:r>
              <a:rPr lang="ja-JP" altLang="en-US" sz="2400" spc="-5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：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不須宣告</a:t>
            </a:r>
            <a:r>
              <a:rPr lang="ja-JP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 </a:t>
            </a:r>
            <a:r>
              <a:rPr lang="en-US" altLang="ja-JP" sz="240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(</a:t>
            </a:r>
            <a:r>
              <a:rPr 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ex.</a:t>
            </a:r>
            <a:r>
              <a:rPr lang="en-US" sz="2400" spc="-5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i</a:t>
            </a:r>
            <a:r>
              <a:rPr 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、</a:t>
            </a:r>
            <a:r>
              <a:rPr lang="en-US" sz="2400" spc="-1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j</a:t>
            </a:r>
            <a:r>
              <a:rPr 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、</a:t>
            </a:r>
            <a:r>
              <a:rPr 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k</a:t>
            </a:r>
            <a:r>
              <a:rPr 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、</a:t>
            </a:r>
            <a:r>
              <a:rPr 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cnt</a:t>
            </a:r>
            <a:r>
              <a:rPr lang="en-US" sz="2400" spc="-15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sz="2400" spc="-25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…)</a:t>
            </a:r>
            <a:endParaRPr 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97230" algn="l"/>
                <a:tab pos="1460500" algn="l"/>
              </a:tabLst>
            </a:pP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範</a:t>
            </a:r>
            <a:r>
              <a:rPr lang="ja-JP" altLang="en-US" sz="2400" spc="-5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圍</a:t>
            </a:r>
            <a:r>
              <a:rPr lang="ja-JP" altLang="en-US" sz="2400" spc="-5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：</a:t>
            </a:r>
            <a:r>
              <a:rPr lang="ja-JP" altLang="en-US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重複執行迴</a:t>
            </a:r>
            <a:r>
              <a:rPr lang="ja-JP" altLang="en-US" sz="2400" spc="-5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圈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927100" lvl="2">
              <a:lnSpc>
                <a:spcPct val="100000"/>
              </a:lnSpc>
              <a:spcBef>
                <a:spcPts val="280"/>
              </a:spcBef>
              <a:tabLst>
                <a:tab pos="1155700" algn="l"/>
              </a:tabLst>
            </a:pPr>
            <a:r>
              <a:rPr lang="ja-JP" altLang="en-US" sz="2000" spc="-2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－</a:t>
            </a:r>
            <a:r>
              <a:rPr lang="ja-JP" altLang="en-US" sz="2000" spc="-2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數值範圍</a:t>
            </a:r>
            <a:r>
              <a:rPr lang="ja-JP" altLang="en-US" sz="2000" spc="-2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：例如「</a:t>
            </a:r>
            <a:r>
              <a:rPr lang="en-US" altLang="ja-JP" sz="20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0</a:t>
            </a:r>
            <a:r>
              <a:rPr lang="ja-JP" altLang="en-US" sz="2000" spc="-25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sz="20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to</a:t>
            </a:r>
            <a:r>
              <a:rPr lang="en-US" sz="20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7</a:t>
            </a:r>
            <a:r>
              <a:rPr lang="en-US" sz="2000" spc="-5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」</a:t>
            </a:r>
            <a:endParaRPr lang="en-US" sz="20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927100" lvl="2">
              <a:lnSpc>
                <a:spcPct val="100000"/>
              </a:lnSpc>
              <a:spcBef>
                <a:spcPts val="254"/>
              </a:spcBef>
              <a:tabLst>
                <a:tab pos="1155700" algn="l"/>
              </a:tabLst>
            </a:pPr>
            <a:r>
              <a:rPr lang="zh-TW" altLang="en-US" sz="2000" spc="-25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－</a:t>
            </a:r>
            <a:r>
              <a:rPr lang="ja-JP" altLang="en-US" sz="2000" spc="-2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列舉資料型態</a:t>
            </a:r>
            <a:endParaRPr lang="ja-JP" altLang="en-US" sz="20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7473435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23365" algn="l"/>
              </a:tabLst>
            </a:pPr>
            <a:r>
              <a:rPr lang="en-US" sz="4000" b="1" spc="-20" dirty="0">
                <a:latin typeface="微軟正黑體"/>
                <a:ea typeface="微軟正黑體"/>
              </a:rPr>
              <a:t>Loop</a:t>
            </a:r>
            <a:r>
              <a:rPr lang="en-US" sz="4000" b="1" dirty="0">
                <a:latin typeface="微軟正黑體"/>
                <a:ea typeface="微軟正黑體"/>
              </a:rPr>
              <a:t>	</a:t>
            </a:r>
            <a:r>
              <a:rPr lang="ja-JP" altLang="en-US" sz="4000" b="1" spc="-50" dirty="0">
                <a:latin typeface="微軟正黑體"/>
                <a:ea typeface="微軟正黑體"/>
              </a:rPr>
              <a:t>敘述</a:t>
            </a:r>
            <a:r>
              <a:rPr lang="en-US" altLang="ja-JP" sz="4000" b="1" spc="-50" dirty="0">
                <a:latin typeface="微軟正黑體"/>
                <a:ea typeface="微軟正黑體"/>
              </a:rPr>
              <a:t>(3/7)</a:t>
            </a:r>
            <a:endParaRPr lang="ja-JP" altLang="en-US" sz="4000" b="1" spc="-50" dirty="0">
              <a:latin typeface="微軟正黑體"/>
              <a:ea typeface="微軟正黑體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477772"/>
            <a:ext cx="381443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1777364" algn="l"/>
              </a:tabLst>
            </a:pPr>
            <a:r>
              <a:rPr lang="en-US" sz="2800" spc="-35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For-</a:t>
            </a:r>
            <a:r>
              <a:rPr lang="en-US" sz="2800" spc="-2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Loop</a:t>
            </a:r>
            <a:r>
              <a:rPr lang="en-US" sz="28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	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800" spc="-1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敘述範例一</a:t>
            </a:r>
            <a:endParaRPr lang="ja-JP" altLang="en-US" sz="28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4107" y="1477772"/>
            <a:ext cx="4599305" cy="514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>
                <a:latin typeface="Courier New"/>
                <a:cs typeface="Courier New"/>
              </a:rPr>
              <a:t>Library</a:t>
            </a:r>
            <a:r>
              <a:rPr sz="1400" b="1" spc="-35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IEEE;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Use</a:t>
            </a:r>
            <a:r>
              <a:rPr sz="1400" b="1" spc="-15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IEEE.std_logic_1164.</a:t>
            </a:r>
            <a:r>
              <a:rPr sz="1400" b="1" spc="-10">
                <a:latin typeface="Courier New"/>
                <a:cs typeface="Courier New"/>
              </a:rPr>
              <a:t>all</a:t>
            </a:r>
            <a:r>
              <a:rPr sz="1400" spc="-1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>
                <a:latin typeface="Courier New"/>
                <a:cs typeface="Courier New"/>
              </a:rPr>
              <a:t>Entity</a:t>
            </a:r>
            <a:r>
              <a:rPr sz="1400" b="1" spc="-4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Parity11</a:t>
            </a:r>
            <a:r>
              <a:rPr sz="1400" spc="-35">
                <a:latin typeface="Courier New"/>
                <a:cs typeface="Courier New"/>
              </a:rPr>
              <a:t> </a:t>
            </a:r>
            <a:r>
              <a:rPr sz="1400" b="1" spc="-25">
                <a:latin typeface="Courier New"/>
                <a:cs typeface="Courier New"/>
              </a:rPr>
              <a:t>is</a:t>
            </a:r>
            <a:endParaRPr sz="1400">
              <a:latin typeface="Courier New"/>
              <a:cs typeface="Courier New"/>
            </a:endParaRPr>
          </a:p>
          <a:p>
            <a:pPr marL="1076325" marR="5080" indent="-638175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Port</a:t>
            </a:r>
            <a:r>
              <a:rPr sz="1400">
                <a:latin typeface="Courier New"/>
                <a:cs typeface="Courier New"/>
              </a:rPr>
              <a:t>(</a:t>
            </a:r>
            <a:r>
              <a:rPr sz="1400" spc="-45">
                <a:latin typeface="Courier New"/>
                <a:cs typeface="Courier New"/>
              </a:rPr>
              <a:t> </a:t>
            </a:r>
            <a:r>
              <a:rPr lang="en-US" sz="1400" err="1">
                <a:latin typeface="Courier New"/>
                <a:cs typeface="Courier New"/>
              </a:rPr>
              <a:t>Din:</a:t>
            </a:r>
            <a:r>
              <a:rPr lang="en-US" sz="1400" b="1" err="1">
                <a:latin typeface="Courier New"/>
                <a:cs typeface="Courier New"/>
              </a:rPr>
              <a:t>in</a:t>
            </a:r>
            <a:r>
              <a:rPr sz="1400" b="1" spc="-45">
                <a:latin typeface="Courier New"/>
                <a:cs typeface="Courier New"/>
              </a:rPr>
              <a:t> </a:t>
            </a:r>
            <a:r>
              <a:rPr lang="en-US" sz="1400" err="1">
                <a:latin typeface="Courier New"/>
                <a:cs typeface="Courier New"/>
              </a:rPr>
              <a:t>std_logic_vector</a:t>
            </a:r>
            <a:r>
              <a:rPr sz="1400">
                <a:latin typeface="Courier New"/>
                <a:cs typeface="Courier New"/>
              </a:rPr>
              <a:t>(0</a:t>
            </a:r>
            <a:r>
              <a:rPr sz="1400" spc="-40"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to</a:t>
            </a:r>
            <a:r>
              <a:rPr sz="1400" b="1" spc="-40">
                <a:latin typeface="Courier New"/>
                <a:cs typeface="Courier New"/>
              </a:rPr>
              <a:t> </a:t>
            </a:r>
            <a:r>
              <a:rPr sz="1400" spc="-20">
                <a:latin typeface="Courier New"/>
                <a:cs typeface="Courier New"/>
              </a:rPr>
              <a:t>10); </a:t>
            </a:r>
            <a:r>
              <a:rPr lang="en-US" sz="1400" err="1">
                <a:latin typeface="Courier New"/>
                <a:cs typeface="Courier New"/>
              </a:rPr>
              <a:t>ODD:</a:t>
            </a:r>
            <a:r>
              <a:rPr lang="en-US" sz="1400" b="1" err="1">
                <a:latin typeface="Courier New"/>
                <a:cs typeface="Courier New"/>
              </a:rPr>
              <a:t>out</a:t>
            </a:r>
            <a:r>
              <a:rPr sz="1400" b="1" spc="-35">
                <a:latin typeface="Courier New"/>
                <a:cs typeface="Courier New"/>
              </a:rPr>
              <a:t> </a:t>
            </a:r>
            <a:r>
              <a:rPr lang="en-US" sz="1400" spc="-10" err="1">
                <a:latin typeface="Courier New"/>
                <a:cs typeface="Courier New"/>
              </a:rPr>
              <a:t>std_logic</a:t>
            </a:r>
            <a:r>
              <a:rPr sz="1400" spc="-1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25"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0000FF"/>
                </a:solidFill>
                <a:latin typeface="Courier New"/>
                <a:cs typeface="Courier New"/>
              </a:rPr>
              <a:t>Parity11</a:t>
            </a:r>
            <a:r>
              <a:rPr sz="1400" spc="-1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2700" marR="1175385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Architecture</a:t>
            </a:r>
            <a:r>
              <a:rPr sz="1400" b="1" spc="-40"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400" spc="-3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of</a:t>
            </a:r>
            <a:r>
              <a:rPr sz="1400" b="1" spc="-40"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0000FF"/>
                </a:solidFill>
                <a:latin typeface="Courier New"/>
                <a:cs typeface="Courier New"/>
              </a:rPr>
              <a:t>Parity11</a:t>
            </a:r>
            <a:r>
              <a:rPr sz="1400" spc="-3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25">
                <a:latin typeface="Courier New"/>
                <a:cs typeface="Courier New"/>
              </a:rPr>
              <a:t>is </a:t>
            </a:r>
            <a:r>
              <a:rPr sz="1400" b="1" spc="-10">
                <a:latin typeface="Courier New"/>
                <a:cs typeface="Courier New"/>
              </a:rPr>
              <a:t>Begin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</a:pPr>
            <a:r>
              <a:rPr sz="1400" b="1" spc="-10">
                <a:latin typeface="Courier New"/>
                <a:cs typeface="Courier New"/>
              </a:rPr>
              <a:t>Process</a:t>
            </a:r>
            <a:r>
              <a:rPr sz="1400" spc="-10">
                <a:latin typeface="Courier New"/>
                <a:cs typeface="Courier New"/>
              </a:rPr>
              <a:t>(Din)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ts val="1675"/>
              </a:lnSpc>
            </a:pPr>
            <a:r>
              <a:rPr sz="1400" b="1">
                <a:latin typeface="Courier New"/>
                <a:cs typeface="Courier New"/>
              </a:rPr>
              <a:t>Variable</a:t>
            </a:r>
            <a:r>
              <a:rPr sz="1400" b="1" spc="-4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TMP:</a:t>
            </a:r>
            <a:r>
              <a:rPr sz="1400" spc="-30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Boolean;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5"/>
              </a:lnSpc>
            </a:pPr>
            <a:r>
              <a:rPr sz="1400" b="1" spc="-10">
                <a:latin typeface="Courier New"/>
                <a:cs typeface="Courier New"/>
              </a:rPr>
              <a:t>Begin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  <a:spcBef>
                <a:spcPts val="5"/>
              </a:spcBef>
            </a:pPr>
            <a:r>
              <a:rPr sz="1400">
                <a:latin typeface="Courier New"/>
                <a:cs typeface="Courier New"/>
              </a:rPr>
              <a:t>TMP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:=</a:t>
            </a:r>
            <a:r>
              <a:rPr sz="1400" spc="-10">
                <a:latin typeface="Courier New"/>
                <a:cs typeface="Courier New"/>
              </a:rPr>
              <a:t> false;</a:t>
            </a:r>
            <a:endParaRPr sz="1400">
              <a:latin typeface="Courier New"/>
              <a:cs typeface="Courier New"/>
            </a:endParaRPr>
          </a:p>
          <a:p>
            <a:pPr marL="863600" marR="749300" indent="-42545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For</a:t>
            </a:r>
            <a:r>
              <a:rPr sz="1400" b="1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I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in</a:t>
            </a:r>
            <a:r>
              <a:rPr sz="1400" b="1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0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to</a:t>
            </a:r>
            <a:r>
              <a:rPr sz="1400" b="1" spc="-15">
                <a:latin typeface="Courier New"/>
                <a:cs typeface="Courier New"/>
              </a:rPr>
              <a:t> </a:t>
            </a:r>
            <a:r>
              <a:rPr lang="en-US" sz="1400" b="1" err="1">
                <a:solidFill>
                  <a:srgbClr val="0000FF"/>
                </a:solidFill>
                <a:latin typeface="Courier New"/>
                <a:cs typeface="Courier New"/>
              </a:rPr>
              <a:t>Din'length</a:t>
            </a:r>
            <a:r>
              <a:rPr sz="1400" b="1" spc="-2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-1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 b="1" spc="-20">
                <a:latin typeface="Courier New"/>
                <a:cs typeface="Courier New"/>
              </a:rPr>
              <a:t>Loop </a:t>
            </a:r>
            <a:r>
              <a:rPr sz="1400" b="1">
                <a:latin typeface="Courier New"/>
                <a:cs typeface="Courier New"/>
              </a:rPr>
              <a:t>If</a:t>
            </a:r>
            <a:r>
              <a:rPr sz="1400" b="1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Din(I)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=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'1'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 b="1" spc="-20">
                <a:latin typeface="Courier New"/>
                <a:cs typeface="Courier New"/>
              </a:rPr>
              <a:t>Then</a:t>
            </a:r>
            <a:endParaRPr sz="1400">
              <a:latin typeface="Courier New"/>
              <a:cs typeface="Courier New"/>
            </a:endParaRPr>
          </a:p>
          <a:p>
            <a:pPr marL="863600">
              <a:lnSpc>
                <a:spcPct val="100000"/>
              </a:lnSpc>
            </a:pPr>
            <a:r>
              <a:rPr sz="1400">
                <a:latin typeface="Courier New"/>
                <a:cs typeface="Courier New"/>
              </a:rPr>
              <a:t>TMP</a:t>
            </a:r>
            <a:r>
              <a:rPr sz="1400" spc="-2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:=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not</a:t>
            </a:r>
            <a:r>
              <a:rPr sz="1400" b="1" spc="-10">
                <a:latin typeface="Courier New"/>
                <a:cs typeface="Courier New"/>
              </a:rPr>
              <a:t> </a:t>
            </a:r>
            <a:r>
              <a:rPr sz="1400" spc="-20">
                <a:latin typeface="Courier New"/>
                <a:cs typeface="Courier New"/>
              </a:rPr>
              <a:t>TMP;</a:t>
            </a:r>
            <a:endParaRPr sz="1400">
              <a:latin typeface="Courier New"/>
              <a:cs typeface="Courier New"/>
            </a:endParaRPr>
          </a:p>
          <a:p>
            <a:pPr marL="438784" marR="2983230" indent="424815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25">
                <a:latin typeface="Courier New"/>
                <a:cs typeface="Courier New"/>
              </a:rPr>
              <a:t> If</a:t>
            </a:r>
            <a:r>
              <a:rPr sz="1400" spc="-25">
                <a:latin typeface="Courier New"/>
                <a:cs typeface="Courier New"/>
              </a:rPr>
              <a:t>; </a:t>
            </a: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20">
                <a:latin typeface="Courier New"/>
                <a:cs typeface="Courier New"/>
              </a:rPr>
              <a:t> </a:t>
            </a:r>
            <a:r>
              <a:rPr sz="1400" b="1" spc="-10">
                <a:latin typeface="Courier New"/>
                <a:cs typeface="Courier New"/>
              </a:rPr>
              <a:t>Loop</a:t>
            </a:r>
            <a:r>
              <a:rPr sz="1400" spc="-10">
                <a:latin typeface="Courier New"/>
                <a:cs typeface="Courier New"/>
              </a:rPr>
              <a:t>; </a:t>
            </a:r>
            <a:r>
              <a:rPr sz="1400" b="1">
                <a:latin typeface="Courier New"/>
                <a:cs typeface="Courier New"/>
              </a:rPr>
              <a:t>If</a:t>
            </a:r>
            <a:r>
              <a:rPr sz="1400" b="1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TMP</a:t>
            </a:r>
            <a:r>
              <a:rPr sz="1400" spc="-10">
                <a:latin typeface="Courier New"/>
                <a:cs typeface="Courier New"/>
              </a:rPr>
              <a:t> </a:t>
            </a:r>
            <a:r>
              <a:rPr sz="1400" b="1" spc="-20">
                <a:latin typeface="Courier New"/>
                <a:cs typeface="Courier New"/>
              </a:rPr>
              <a:t>Then</a:t>
            </a:r>
            <a:endParaRPr sz="1400">
              <a:latin typeface="Courier New"/>
              <a:cs typeface="Courier New"/>
            </a:endParaRPr>
          </a:p>
          <a:p>
            <a:pPr marL="863600">
              <a:lnSpc>
                <a:spcPts val="1675"/>
              </a:lnSpc>
            </a:pPr>
            <a:r>
              <a:rPr sz="1400">
                <a:latin typeface="Courier New"/>
                <a:cs typeface="Courier New"/>
              </a:rPr>
              <a:t>ODD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&lt;=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 spc="-20">
                <a:latin typeface="Courier New"/>
                <a:cs typeface="Courier New"/>
              </a:rPr>
              <a:t>'1';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ts val="1675"/>
              </a:lnSpc>
            </a:pPr>
            <a:r>
              <a:rPr sz="1400" b="1" spc="-20">
                <a:latin typeface="Courier New"/>
                <a:cs typeface="Courier New"/>
              </a:rPr>
              <a:t>Else</a:t>
            </a:r>
            <a:endParaRPr sz="14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  <a:spcBef>
                <a:spcPts val="10"/>
              </a:spcBef>
            </a:pPr>
            <a:r>
              <a:rPr sz="1400">
                <a:latin typeface="Courier New"/>
                <a:cs typeface="Courier New"/>
              </a:rPr>
              <a:t>ODD</a:t>
            </a:r>
            <a:r>
              <a:rPr sz="1400" spc="-3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&lt;=</a:t>
            </a:r>
            <a:r>
              <a:rPr sz="1400" spc="-10">
                <a:latin typeface="Courier New"/>
                <a:cs typeface="Courier New"/>
              </a:rPr>
              <a:t> </a:t>
            </a:r>
            <a:r>
              <a:rPr sz="1400" spc="-20">
                <a:latin typeface="Courier New"/>
                <a:cs typeface="Courier New"/>
              </a:rPr>
              <a:t>'0';</a:t>
            </a:r>
            <a:endParaRPr sz="1400">
              <a:latin typeface="Courier New"/>
              <a:cs typeface="Courier New"/>
            </a:endParaRPr>
          </a:p>
          <a:p>
            <a:pPr marL="12700" marR="3301365" indent="426084">
              <a:lnSpc>
                <a:spcPct val="99100"/>
              </a:lnSpc>
              <a:spcBef>
                <a:spcPts val="15"/>
              </a:spcBef>
            </a:pP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20">
                <a:latin typeface="Courier New"/>
                <a:cs typeface="Courier New"/>
              </a:rPr>
              <a:t> </a:t>
            </a:r>
            <a:r>
              <a:rPr sz="1400" b="1" spc="-25">
                <a:latin typeface="Courier New"/>
                <a:cs typeface="Courier New"/>
              </a:rPr>
              <a:t>If</a:t>
            </a:r>
            <a:r>
              <a:rPr sz="1400" spc="-25">
                <a:latin typeface="Courier New"/>
                <a:cs typeface="Courier New"/>
              </a:rPr>
              <a:t>; </a:t>
            </a: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25">
                <a:latin typeface="Courier New"/>
                <a:cs typeface="Courier New"/>
              </a:rPr>
              <a:t> </a:t>
            </a:r>
            <a:r>
              <a:rPr sz="1400" b="1" spc="-10">
                <a:latin typeface="Courier New"/>
                <a:cs typeface="Courier New"/>
              </a:rPr>
              <a:t>Process</a:t>
            </a:r>
            <a:r>
              <a:rPr sz="1400" spc="-10">
                <a:latin typeface="Courier New"/>
                <a:cs typeface="Courier New"/>
              </a:rPr>
              <a:t>; </a:t>
            </a: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15"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400" spc="-1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8437262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23365" algn="l"/>
              </a:tabLst>
            </a:pPr>
            <a:r>
              <a:rPr lang="en-US" sz="4000" b="1" spc="-20" dirty="0">
                <a:latin typeface="Microsoft JhengHei"/>
                <a:cs typeface="Microsoft JhengHei"/>
              </a:rPr>
              <a:t>Loop</a:t>
            </a:r>
            <a:r>
              <a:rPr lang="en-US" sz="4000" b="1" dirty="0">
                <a:latin typeface="Microsoft JhengHei"/>
                <a:cs typeface="Microsoft JhengHei"/>
              </a:rPr>
              <a:t>	</a:t>
            </a:r>
            <a:r>
              <a:rPr lang="ja-JP" altLang="en-US" sz="4000" spc="-50" dirty="0"/>
              <a:t>敘述</a:t>
            </a:r>
            <a:r>
              <a:rPr lang="en-US" altLang="ja-JP" sz="4000" spc="-50" dirty="0"/>
              <a:t>(4/7)</a:t>
            </a:r>
            <a:endParaRPr lang="ja-JP" altLang="en-US" sz="4000"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389" y="1477772"/>
            <a:ext cx="395253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1777364" algn="l"/>
              </a:tabLst>
            </a:pPr>
            <a:r>
              <a:rPr lang="en-US" sz="2800" spc="-35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For-</a:t>
            </a:r>
            <a:r>
              <a:rPr lang="en-US" sz="2800" spc="-2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Loop</a:t>
            </a:r>
            <a:r>
              <a:rPr lang="en-US" sz="28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	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800" spc="-1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敘述範例二</a:t>
            </a:r>
            <a:endParaRPr lang="ja-JP" altLang="en-US" sz="28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0133" y="2410381"/>
            <a:ext cx="7851775" cy="343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>
                <a:latin typeface="Courier New"/>
                <a:cs typeface="Courier New"/>
              </a:rPr>
              <a:t>Architecture</a:t>
            </a:r>
            <a:r>
              <a:rPr sz="1600" b="1" spc="-70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ARCH</a:t>
            </a:r>
            <a:r>
              <a:rPr sz="1600" spc="-70"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of</a:t>
            </a:r>
            <a:r>
              <a:rPr sz="1600" b="1" spc="-80">
                <a:latin typeface="Courier New"/>
                <a:cs typeface="Courier New"/>
              </a:rPr>
              <a:t> </a:t>
            </a:r>
            <a:r>
              <a:rPr lang="en-US" sz="1600" spc="-10" err="1">
                <a:solidFill>
                  <a:srgbClr val="0000FF"/>
                </a:solidFill>
                <a:latin typeface="Courier New"/>
                <a:cs typeface="Courier New"/>
              </a:rPr>
              <a:t>Loop_EX</a:t>
            </a:r>
            <a:endParaRPr sz="1600">
              <a:latin typeface="Courier New"/>
              <a:cs typeface="Courier New"/>
            </a:endParaRPr>
          </a:p>
          <a:p>
            <a:pPr marL="12700" marR="5080" indent="488315">
              <a:lnSpc>
                <a:spcPct val="100000"/>
              </a:lnSpc>
            </a:pPr>
            <a:r>
              <a:rPr sz="1600" b="1">
                <a:latin typeface="Courier New"/>
                <a:cs typeface="Courier New"/>
              </a:rPr>
              <a:t>Type</a:t>
            </a:r>
            <a:r>
              <a:rPr sz="1600" b="1" spc="-35"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0000FF"/>
                </a:solidFill>
                <a:latin typeface="Courier New"/>
                <a:cs typeface="Courier New"/>
              </a:rPr>
              <a:t>week</a:t>
            </a:r>
            <a:r>
              <a:rPr sz="1600" spc="-3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is</a:t>
            </a:r>
            <a:r>
              <a:rPr sz="1600" b="1" spc="-35">
                <a:latin typeface="Courier New"/>
                <a:cs typeface="Courier New"/>
              </a:rPr>
              <a:t> </a:t>
            </a:r>
            <a:r>
              <a:rPr lang="en-US" sz="1600" spc="-10" err="1">
                <a:latin typeface="Courier New"/>
                <a:cs typeface="Courier New"/>
              </a:rPr>
              <a:t>Sunday,Monday,Tuesday,Thursday,Friday,Saturday</a:t>
            </a:r>
            <a:r>
              <a:rPr sz="1600" b="1" spc="-10">
                <a:latin typeface="Courier New"/>
                <a:cs typeface="Courier New"/>
              </a:rPr>
              <a:t>; Begin</a:t>
            </a:r>
            <a:endParaRPr sz="1600">
              <a:latin typeface="Courier New"/>
              <a:cs typeface="Courier New"/>
            </a:endParaRPr>
          </a:p>
          <a:p>
            <a:pPr marL="483870">
              <a:lnSpc>
                <a:spcPts val="1914"/>
              </a:lnSpc>
            </a:pPr>
            <a:r>
              <a:rPr sz="1600" spc="-25">
                <a:latin typeface="SimSun"/>
                <a:cs typeface="SimSun"/>
              </a:rPr>
              <a:t>：：</a:t>
            </a:r>
            <a:endParaRPr sz="1600">
              <a:latin typeface="SimSun"/>
              <a:cs typeface="SimSun"/>
            </a:endParaRPr>
          </a:p>
          <a:p>
            <a:pPr marL="501015">
              <a:lnSpc>
                <a:spcPts val="1914"/>
              </a:lnSpc>
              <a:spcBef>
                <a:spcPts val="10"/>
              </a:spcBef>
            </a:pPr>
            <a:r>
              <a:rPr sz="1600" b="1">
                <a:latin typeface="Courier New"/>
                <a:cs typeface="Courier New"/>
              </a:rPr>
              <a:t>Process</a:t>
            </a:r>
            <a:r>
              <a:rPr sz="1600" b="1" spc="-75">
                <a:latin typeface="Courier New"/>
                <a:cs typeface="Courier New"/>
              </a:rPr>
              <a:t> </a:t>
            </a:r>
            <a:r>
              <a:rPr sz="1600" spc="-25">
                <a:latin typeface="Courier New"/>
                <a:cs typeface="Courier New"/>
              </a:rPr>
              <a:t>(A)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14"/>
              </a:lnSpc>
            </a:pPr>
            <a:r>
              <a:rPr sz="1600" b="1" spc="-10">
                <a:latin typeface="Courier New"/>
                <a:cs typeface="Courier New"/>
              </a:rPr>
              <a:t>Begin</a:t>
            </a:r>
            <a:endParaRPr sz="1600">
              <a:latin typeface="Courier New"/>
              <a:cs typeface="Courier New"/>
            </a:endParaRPr>
          </a:p>
          <a:p>
            <a:pPr marL="501015" marR="4895850">
              <a:lnSpc>
                <a:spcPct val="100000"/>
              </a:lnSpc>
              <a:spcBef>
                <a:spcPts val="5"/>
              </a:spcBef>
            </a:pPr>
            <a:r>
              <a:rPr sz="1600" b="1">
                <a:latin typeface="Courier New"/>
                <a:cs typeface="Courier New"/>
              </a:rPr>
              <a:t>For</a:t>
            </a:r>
            <a:r>
              <a:rPr sz="1600" b="1" spc="-35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day</a:t>
            </a:r>
            <a:r>
              <a:rPr sz="1600" spc="-25"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in</a:t>
            </a:r>
            <a:r>
              <a:rPr sz="1600" b="1" spc="-35"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0000FF"/>
                </a:solidFill>
                <a:latin typeface="Courier New"/>
                <a:cs typeface="Courier New"/>
              </a:rPr>
              <a:t>week</a:t>
            </a:r>
            <a:r>
              <a:rPr sz="1600" spc="-3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b="1" spc="-20">
                <a:latin typeface="Courier New"/>
                <a:cs typeface="Courier New"/>
              </a:rPr>
              <a:t>Loop </a:t>
            </a:r>
            <a:r>
              <a:rPr sz="1600" b="1">
                <a:latin typeface="Courier New"/>
                <a:cs typeface="Courier New"/>
              </a:rPr>
              <a:t>Case</a:t>
            </a:r>
            <a:r>
              <a:rPr sz="1600" b="1" spc="-40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day</a:t>
            </a:r>
            <a:r>
              <a:rPr sz="1600" spc="-35">
                <a:latin typeface="Courier New"/>
                <a:cs typeface="Courier New"/>
              </a:rPr>
              <a:t> </a:t>
            </a:r>
            <a:r>
              <a:rPr sz="1600" b="1" spc="-25">
                <a:latin typeface="Courier New"/>
                <a:cs typeface="Courier New"/>
              </a:rPr>
              <a:t>is</a:t>
            </a:r>
            <a:endParaRPr sz="1600">
              <a:latin typeface="Courier New"/>
              <a:cs typeface="Courier New"/>
            </a:endParaRPr>
          </a:p>
          <a:p>
            <a:pPr marL="989965">
              <a:lnSpc>
                <a:spcPct val="100000"/>
              </a:lnSpc>
            </a:pPr>
            <a:r>
              <a:rPr sz="1600" b="1">
                <a:latin typeface="Courier New"/>
                <a:cs typeface="Courier New"/>
              </a:rPr>
              <a:t>When</a:t>
            </a:r>
            <a:r>
              <a:rPr sz="1600" b="1" spc="-60"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0000FF"/>
                </a:solidFill>
                <a:latin typeface="Courier New"/>
                <a:cs typeface="Courier New"/>
              </a:rPr>
              <a:t>Sunday</a:t>
            </a:r>
            <a:r>
              <a:rPr sz="1600" spc="-5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25">
                <a:latin typeface="Courier New"/>
                <a:cs typeface="Courier New"/>
              </a:rPr>
              <a:t>=&gt;</a:t>
            </a:r>
            <a:endParaRPr sz="1600">
              <a:latin typeface="Courier New"/>
              <a:cs typeface="Courier New"/>
            </a:endParaRPr>
          </a:p>
          <a:p>
            <a:pPr marR="5254625" algn="r">
              <a:lnSpc>
                <a:spcPts val="1914"/>
              </a:lnSpc>
            </a:pPr>
            <a:r>
              <a:rPr lang="ja-JP" altLang="en-US" sz="1600" spc="-80" err="1">
                <a:latin typeface="SimSun"/>
                <a:cs typeface="SimSun"/>
              </a:rPr>
              <a:t>電路描述</a:t>
            </a:r>
            <a:r>
              <a:rPr sz="1600" spc="-80">
                <a:latin typeface="SimSun"/>
                <a:cs typeface="SimSun"/>
              </a:rPr>
              <a:t> </a:t>
            </a:r>
            <a:r>
              <a:rPr sz="1600" spc="-25">
                <a:latin typeface="Courier New"/>
                <a:cs typeface="Courier New"/>
              </a:rPr>
              <a:t>1;</a:t>
            </a:r>
            <a:endParaRPr sz="1600">
              <a:latin typeface="Courier New"/>
              <a:cs typeface="Courier New"/>
            </a:endParaRPr>
          </a:p>
          <a:p>
            <a:pPr marR="5222875" algn="r">
              <a:lnSpc>
                <a:spcPts val="1914"/>
              </a:lnSpc>
            </a:pPr>
            <a:r>
              <a:rPr sz="1600" spc="-25">
                <a:latin typeface="SimSun"/>
                <a:cs typeface="SimSun"/>
              </a:rPr>
              <a:t>：：</a:t>
            </a:r>
            <a:endParaRPr sz="1600">
              <a:latin typeface="SimSun"/>
              <a:cs typeface="SimSun"/>
            </a:endParaRPr>
          </a:p>
          <a:p>
            <a:pPr marL="989965">
              <a:lnSpc>
                <a:spcPct val="100000"/>
              </a:lnSpc>
              <a:spcBef>
                <a:spcPts val="5"/>
              </a:spcBef>
            </a:pPr>
            <a:r>
              <a:rPr sz="1600" b="1">
                <a:latin typeface="Courier New"/>
                <a:cs typeface="Courier New"/>
              </a:rPr>
              <a:t>When</a:t>
            </a:r>
            <a:r>
              <a:rPr sz="1600" b="1" spc="-60"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0000FF"/>
                </a:solidFill>
                <a:latin typeface="Courier New"/>
                <a:cs typeface="Courier New"/>
              </a:rPr>
              <a:t>Monday</a:t>
            </a:r>
            <a:r>
              <a:rPr sz="1600" spc="-5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spc="-25">
                <a:latin typeface="Courier New"/>
                <a:cs typeface="Courier New"/>
              </a:rPr>
              <a:t>=&gt;</a:t>
            </a:r>
            <a:endParaRPr sz="1600">
              <a:latin typeface="Courier New"/>
              <a:cs typeface="Courier New"/>
            </a:endParaRPr>
          </a:p>
          <a:p>
            <a:pPr marR="5254625" algn="r">
              <a:lnSpc>
                <a:spcPts val="1900"/>
              </a:lnSpc>
            </a:pPr>
            <a:r>
              <a:rPr lang="ja-JP" altLang="en-US" sz="1600" spc="-80" err="1">
                <a:latin typeface="SimSun"/>
                <a:cs typeface="SimSun"/>
              </a:rPr>
              <a:t>電路描述</a:t>
            </a:r>
            <a:r>
              <a:rPr sz="1600" spc="-80">
                <a:latin typeface="SimSun"/>
                <a:cs typeface="SimSun"/>
              </a:rPr>
              <a:t> </a:t>
            </a:r>
            <a:r>
              <a:rPr sz="1600" spc="-25">
                <a:latin typeface="Courier New"/>
                <a:cs typeface="Courier New"/>
              </a:rPr>
              <a:t>2;</a:t>
            </a:r>
            <a:endParaRPr sz="1600">
              <a:latin typeface="Courier New"/>
              <a:cs typeface="Courier New"/>
            </a:endParaRPr>
          </a:p>
          <a:p>
            <a:pPr marR="5222875" algn="r">
              <a:lnSpc>
                <a:spcPts val="1900"/>
              </a:lnSpc>
            </a:pPr>
            <a:r>
              <a:rPr sz="1600" spc="-25">
                <a:latin typeface="SimSun"/>
                <a:cs typeface="SimSun"/>
              </a:rPr>
              <a:t>：：</a:t>
            </a:r>
            <a:endParaRPr sz="16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6670245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23365" algn="l"/>
              </a:tabLst>
            </a:pPr>
            <a:r>
              <a:rPr lang="en-US" sz="4000" b="1" spc="-20" dirty="0">
                <a:latin typeface="Microsoft JhengHei"/>
                <a:cs typeface="Microsoft JhengHei"/>
              </a:rPr>
              <a:t>Loop</a:t>
            </a:r>
            <a:r>
              <a:rPr lang="en-US" sz="4000" b="1" dirty="0">
                <a:latin typeface="Microsoft JhengHei"/>
                <a:cs typeface="Microsoft JhengHei"/>
              </a:rPr>
              <a:t>	</a:t>
            </a:r>
            <a:r>
              <a:rPr lang="ja-JP" altLang="en-US" sz="4000" spc="-50" dirty="0"/>
              <a:t>敘述</a:t>
            </a:r>
            <a:r>
              <a:rPr lang="en-US" altLang="ja-JP" sz="4000" spc="-50" dirty="0"/>
              <a:t>(5/7)</a:t>
            </a:r>
            <a:endParaRPr lang="ja-JP" altLang="en-US" sz="4000"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444322"/>
            <a:ext cx="7493634" cy="12096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8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While-</a:t>
            </a:r>
            <a:r>
              <a:rPr lang="en-US" sz="28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Loop</a:t>
            </a:r>
            <a:r>
              <a:rPr lang="en-US" sz="2800" spc="3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2800" spc="-2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敘述</a:t>
            </a:r>
            <a:endParaRPr lang="ja-JP" altLang="en-US" sz="28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  <a:p>
            <a:pPr marL="469900" marR="5080">
              <a:lnSpc>
                <a:spcPts val="2590"/>
              </a:lnSpc>
              <a:spcBef>
                <a:spcPts val="555"/>
              </a:spcBef>
            </a:pPr>
            <a:r>
              <a:rPr lang="ja-JP" altLang="en-US" sz="2400" spc="-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提供先決條件判斷的迴圈敘述，只要判斷條件成立，則執行迴圈內的電路描述，其語法格式如下</a:t>
            </a:r>
            <a:r>
              <a:rPr lang="ja-JP" altLang="en-US" sz="2400" spc="-5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：</a:t>
            </a:r>
            <a:endParaRPr lang="ja-JP" altLang="en-US" sz="24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6710" y="3107701"/>
            <a:ext cx="337057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0000FF"/>
                </a:solidFill>
                <a:latin typeface="Courier New"/>
                <a:cs typeface="Courier New"/>
              </a:rPr>
              <a:t>[</a:t>
            </a:r>
            <a:r>
              <a:rPr sz="1800">
                <a:solidFill>
                  <a:srgbClr val="0000FF"/>
                </a:solidFill>
                <a:latin typeface="SimSun"/>
                <a:cs typeface="SimSun"/>
              </a:rPr>
              <a:t>標籤</a:t>
            </a:r>
            <a:r>
              <a:rPr sz="1800" spc="-15">
                <a:solidFill>
                  <a:srgbClr val="0000FF"/>
                </a:solidFill>
                <a:latin typeface="Courier New"/>
                <a:cs typeface="Courier New"/>
              </a:rPr>
              <a:t>:] </a:t>
            </a:r>
            <a:r>
              <a:rPr sz="1800" b="1">
                <a:latin typeface="Courier New"/>
                <a:cs typeface="Courier New"/>
              </a:rPr>
              <a:t>While</a:t>
            </a:r>
            <a:r>
              <a:rPr sz="1800" b="1" spc="-35">
                <a:latin typeface="Courier New"/>
                <a:cs typeface="Courier New"/>
              </a:rPr>
              <a:t> </a:t>
            </a:r>
            <a:r>
              <a:rPr sz="1800" spc="-90">
                <a:solidFill>
                  <a:srgbClr val="0000FF"/>
                </a:solidFill>
                <a:latin typeface="SimSun"/>
                <a:cs typeface="SimSun"/>
              </a:rPr>
              <a:t>判斷條件 </a:t>
            </a:r>
            <a:r>
              <a:rPr sz="1800" b="1" spc="-20">
                <a:latin typeface="Courier New"/>
                <a:cs typeface="Courier New"/>
              </a:rPr>
              <a:t>Loop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55"/>
              </a:lnSpc>
            </a:pPr>
            <a:r>
              <a:rPr sz="1800" spc="-90">
                <a:latin typeface="SimSun"/>
                <a:cs typeface="SimSun"/>
              </a:rPr>
              <a:t>電路描述 </a:t>
            </a:r>
            <a:r>
              <a:rPr sz="1800" spc="-25">
                <a:latin typeface="Courier New"/>
                <a:cs typeface="Courier New"/>
              </a:rPr>
              <a:t>1;</a:t>
            </a:r>
            <a:endParaRPr sz="1800">
              <a:latin typeface="Courier New"/>
              <a:cs typeface="Courier New"/>
            </a:endParaRPr>
          </a:p>
          <a:p>
            <a:pPr marL="927100">
              <a:lnSpc>
                <a:spcPts val="2155"/>
              </a:lnSpc>
            </a:pPr>
            <a:r>
              <a:rPr sz="1800" spc="-25">
                <a:latin typeface="SimSun"/>
                <a:cs typeface="SimSun"/>
              </a:rPr>
              <a:t>：：</a:t>
            </a:r>
            <a:endParaRPr sz="1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>
                <a:latin typeface="Courier New"/>
                <a:cs typeface="Courier New"/>
              </a:rPr>
              <a:t>End</a:t>
            </a:r>
            <a:r>
              <a:rPr sz="1800" b="1" spc="-30">
                <a:latin typeface="Courier New"/>
                <a:cs typeface="Courier New"/>
              </a:rPr>
              <a:t> </a:t>
            </a:r>
            <a:r>
              <a:rPr sz="1800" b="1">
                <a:latin typeface="Courier New"/>
                <a:cs typeface="Courier New"/>
              </a:rPr>
              <a:t>Loop</a:t>
            </a:r>
            <a:r>
              <a:rPr sz="1800" b="1" spc="-35"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0000FF"/>
                </a:solidFill>
                <a:latin typeface="Courier New"/>
                <a:cs typeface="Courier New"/>
              </a:rPr>
              <a:t>[</a:t>
            </a:r>
            <a:r>
              <a:rPr sz="1800">
                <a:solidFill>
                  <a:srgbClr val="0000FF"/>
                </a:solidFill>
                <a:latin typeface="SimSun"/>
                <a:cs typeface="SimSun"/>
              </a:rPr>
              <a:t>標籤</a:t>
            </a:r>
            <a:r>
              <a:rPr sz="1800" spc="-25">
                <a:solidFill>
                  <a:srgbClr val="0000FF"/>
                </a:solidFill>
                <a:latin typeface="Courier New"/>
                <a:cs typeface="Courier New"/>
              </a:rPr>
              <a:t>]</a:t>
            </a:r>
            <a:r>
              <a:rPr sz="1800" spc="-25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62699" y="4950906"/>
            <a:ext cx="6417386" cy="897890"/>
            <a:chOff x="1028700" y="5372100"/>
            <a:chExt cx="6159500" cy="8978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5372100"/>
              <a:ext cx="6159246" cy="8976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28700" y="5372100"/>
              <a:ext cx="6159500" cy="897890"/>
            </a:xfrm>
            <a:custGeom>
              <a:avLst/>
              <a:gdLst/>
              <a:ahLst/>
              <a:cxnLst/>
              <a:rect l="l" t="t" r="r" b="b"/>
              <a:pathLst>
                <a:path w="6159500" h="897889">
                  <a:moveTo>
                    <a:pt x="6009640" y="897636"/>
                  </a:moveTo>
                  <a:lnTo>
                    <a:pt x="6039611" y="777951"/>
                  </a:lnTo>
                  <a:lnTo>
                    <a:pt x="6159246" y="748030"/>
                  </a:lnTo>
                  <a:lnTo>
                    <a:pt x="6009640" y="897636"/>
                  </a:lnTo>
                  <a:lnTo>
                    <a:pt x="0" y="897636"/>
                  </a:lnTo>
                  <a:lnTo>
                    <a:pt x="0" y="0"/>
                  </a:lnTo>
                  <a:lnTo>
                    <a:pt x="6159246" y="0"/>
                  </a:lnTo>
                  <a:lnTo>
                    <a:pt x="6159246" y="748030"/>
                  </a:lnTo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56585" y="5116313"/>
            <a:ext cx="622934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ja-JP" altLang="en-US" sz="1800" spc="-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基本上，</a:t>
            </a:r>
            <a:r>
              <a:rPr lang="en-US" sz="1800" spc="-1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While-</a:t>
            </a:r>
            <a:r>
              <a:rPr lang="en-US" sz="18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Loop</a:t>
            </a:r>
            <a:r>
              <a:rPr lang="en-US" sz="1800" spc="395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ja-JP" altLang="en-US" sz="1800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敘述是用在撰寫測試平台</a:t>
            </a:r>
            <a:r>
              <a:rPr lang="en-US" altLang="ja-JP" sz="1800" spc="-2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(</a:t>
            </a:r>
            <a:r>
              <a:rPr lang="en-US" sz="1800" spc="-2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Test</a:t>
            </a:r>
            <a:r>
              <a:rPr lang="en-US" sz="1800" spc="-3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 </a:t>
            </a:r>
            <a:r>
              <a:rPr lang="en-US" sz="1800" spc="-1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Bench)</a:t>
            </a:r>
            <a:r>
              <a:rPr lang="en-US" sz="1800" spc="-10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，</a:t>
            </a:r>
            <a:r>
              <a:rPr lang="ja-JP" altLang="en-US" sz="1800" spc="-5" err="1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產生激勵信號，以進行電路模擬，而不適用於合成電路</a:t>
            </a:r>
            <a:r>
              <a:rPr lang="ja-JP" altLang="en-US" sz="1800" spc="-5">
                <a:latin typeface="微軟正黑體" panose="020B0604030504040204" pitchFamily="34" charset="-120"/>
                <a:ea typeface="微軟正黑體" panose="020B0604030504040204" pitchFamily="34" charset="-120"/>
                <a:cs typeface="SimSun"/>
              </a:rPr>
              <a:t>。</a:t>
            </a:r>
            <a:endParaRPr lang="ja-JP" altLang="en-US" sz="1800">
              <a:latin typeface="微軟正黑體" panose="020B0604030504040204" pitchFamily="34" charset="-120"/>
              <a:ea typeface="微軟正黑體" panose="020B0604030504040204" pitchFamily="34" charset="-120"/>
              <a:cs typeface="SimS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(Entity)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單體部分主要分為兩大部分：</a:t>
            </a:r>
          </a:p>
          <a:p>
            <a:pPr marL="457200" lvl="1" indent="0"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- 單體的宣告</a:t>
            </a:r>
          </a:p>
          <a:p>
            <a:pPr marL="457200" lvl="1" indent="0"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- 輸出入埠的描述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單體宣告的語法如下：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Entity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單體名稱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is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   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port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：模式  資料型態；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：模式  資料型態；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   ‧ 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‧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 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‧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   ‧ 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‧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 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‧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   ‧ 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‧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   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‧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：模式  資料型態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</a:p>
          <a:p>
            <a:pPr marL="0" indent="0">
              <a:buNone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End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單體名稱；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742" y="886499"/>
            <a:ext cx="3983258" cy="20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34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6138905" cy="69596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23365" algn="l"/>
              </a:tabLst>
            </a:pPr>
            <a:r>
              <a:rPr b="1" spc="-20" dirty="0">
                <a:latin typeface="Microsoft JhengHei"/>
                <a:cs typeface="Microsoft JhengHei"/>
              </a:rPr>
              <a:t>Loop</a:t>
            </a:r>
            <a:r>
              <a:rPr b="1" dirty="0">
                <a:latin typeface="Microsoft JhengHei"/>
                <a:cs typeface="Microsoft JhengHei"/>
              </a:rPr>
              <a:t>	</a:t>
            </a:r>
            <a:r>
              <a:rPr spc="-50" dirty="0" err="1"/>
              <a:t>敘述</a:t>
            </a:r>
            <a:r>
              <a:rPr lang="en-US" spc="-50" dirty="0"/>
              <a:t>(6/7)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444322"/>
            <a:ext cx="7687945" cy="12096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>
                <a:latin typeface="Microsoft JhengHei"/>
                <a:ea typeface="Microsoft JhengHei"/>
                <a:cs typeface="Times New Roman"/>
              </a:rPr>
              <a:t>Exit</a:t>
            </a:r>
            <a:r>
              <a:rPr sz="2800" spc="-60">
                <a:latin typeface="Microsoft JhengHei"/>
                <a:ea typeface="Microsoft JhengHei"/>
                <a:cs typeface="Times New Roman"/>
              </a:rPr>
              <a:t> </a:t>
            </a:r>
            <a:r>
              <a:rPr sz="2800">
                <a:latin typeface="Microsoft JhengHei"/>
                <a:ea typeface="Microsoft JhengHei"/>
                <a:cs typeface="Times New Roman"/>
              </a:rPr>
              <a:t>When</a:t>
            </a:r>
            <a:r>
              <a:rPr sz="2800" spc="-10">
                <a:latin typeface="Microsoft JhengHei"/>
                <a:ea typeface="Microsoft JhengHei"/>
                <a:cs typeface="Times New Roman"/>
              </a:rPr>
              <a:t> </a:t>
            </a:r>
            <a:r>
              <a:rPr sz="2800" spc="-25">
                <a:latin typeface="Microsoft JhengHei"/>
                <a:ea typeface="Microsoft JhengHei"/>
                <a:cs typeface="SimSun"/>
              </a:rPr>
              <a:t>敘述</a:t>
            </a:r>
            <a:endParaRPr sz="2800">
              <a:latin typeface="Microsoft JhengHei"/>
              <a:ea typeface="Microsoft JhengHei"/>
              <a:cs typeface="SimSun"/>
            </a:endParaRPr>
          </a:p>
          <a:p>
            <a:pPr marL="469900" marR="5080">
              <a:lnSpc>
                <a:spcPts val="2590"/>
              </a:lnSpc>
              <a:spcBef>
                <a:spcPts val="555"/>
              </a:spcBef>
              <a:tabLst>
                <a:tab pos="1722755" algn="l"/>
              </a:tabLst>
            </a:pPr>
            <a:r>
              <a:rPr sz="2400">
                <a:latin typeface="Microsoft JhengHei"/>
                <a:ea typeface="Microsoft JhengHei"/>
                <a:cs typeface="SimSun"/>
              </a:rPr>
              <a:t>在 </a:t>
            </a:r>
            <a:r>
              <a:rPr sz="2400" spc="-20">
                <a:latin typeface="Microsoft JhengHei"/>
                <a:ea typeface="Microsoft JhengHei"/>
                <a:cs typeface="Times New Roman"/>
              </a:rPr>
              <a:t>Loop</a:t>
            </a:r>
            <a:r>
              <a:rPr sz="2400">
                <a:latin typeface="Microsoft JhengHei"/>
                <a:ea typeface="Microsoft JhengHei"/>
                <a:cs typeface="Times New Roman"/>
              </a:rPr>
              <a:t>	</a:t>
            </a:r>
            <a:r>
              <a:rPr sz="2400">
                <a:latin typeface="Microsoft JhengHei"/>
                <a:ea typeface="Microsoft JhengHei"/>
                <a:cs typeface="SimSun"/>
              </a:rPr>
              <a:t>迴圈裡，可利用</a:t>
            </a:r>
            <a:r>
              <a:rPr sz="2400">
                <a:latin typeface="Microsoft JhengHei"/>
                <a:ea typeface="Microsoft JhengHei"/>
                <a:cs typeface="Times New Roman"/>
              </a:rPr>
              <a:t>Exit</a:t>
            </a:r>
            <a:r>
              <a:rPr sz="2400" spc="-120">
                <a:latin typeface="Microsoft JhengHei"/>
                <a:ea typeface="Microsoft JhengHei"/>
                <a:cs typeface="Times New Roman"/>
              </a:rPr>
              <a:t> </a:t>
            </a:r>
            <a:r>
              <a:rPr sz="2400">
                <a:latin typeface="Microsoft JhengHei"/>
                <a:ea typeface="Microsoft JhengHei"/>
                <a:cs typeface="Times New Roman"/>
              </a:rPr>
              <a:t>When</a:t>
            </a:r>
            <a:r>
              <a:rPr sz="2400" spc="-70">
                <a:latin typeface="Microsoft JhengHei"/>
                <a:ea typeface="Microsoft JhengHei"/>
                <a:cs typeface="Times New Roman"/>
              </a:rPr>
              <a:t> </a:t>
            </a:r>
            <a:r>
              <a:rPr sz="2400">
                <a:latin typeface="Microsoft JhengHei"/>
                <a:ea typeface="Microsoft JhengHei"/>
                <a:cs typeface="SimSun"/>
              </a:rPr>
              <a:t>敘述跳出迴圈，</a:t>
            </a:r>
            <a:r>
              <a:rPr sz="2400" spc="-50">
                <a:latin typeface="Microsoft JhengHei"/>
                <a:ea typeface="Microsoft JhengHei"/>
                <a:cs typeface="SimSun"/>
              </a:rPr>
              <a:t>其</a:t>
            </a:r>
            <a:r>
              <a:rPr sz="2400">
                <a:latin typeface="Microsoft JhengHei"/>
                <a:ea typeface="Microsoft JhengHei"/>
                <a:cs typeface="SimSun"/>
              </a:rPr>
              <a:t>語法格式如下</a:t>
            </a:r>
            <a:r>
              <a:rPr sz="2400" spc="-50">
                <a:latin typeface="Microsoft JhengHei"/>
                <a:ea typeface="Microsoft JhengHei"/>
                <a:cs typeface="SimSun"/>
              </a:rPr>
              <a:t>：</a:t>
            </a:r>
            <a:endParaRPr sz="2400">
              <a:latin typeface="Microsoft JhengHei"/>
              <a:ea typeface="Microsoft JhengHei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4994" y="3655059"/>
            <a:ext cx="4261715" cy="85190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0000FF"/>
                </a:solidFill>
                <a:latin typeface="Courier New"/>
                <a:ea typeface="Microsoft JhengHei"/>
                <a:cs typeface="Courier New"/>
              </a:rPr>
              <a:t>[</a:t>
            </a:r>
            <a:r>
              <a:rPr sz="1800" err="1">
                <a:solidFill>
                  <a:srgbClr val="0000FF"/>
                </a:solidFill>
                <a:latin typeface="Courier New"/>
                <a:ea typeface="Microsoft JhengHei"/>
                <a:cs typeface="SimSun"/>
              </a:rPr>
              <a:t>標籤</a:t>
            </a:r>
            <a:r>
              <a:rPr sz="1800" spc="-15">
                <a:solidFill>
                  <a:srgbClr val="0000FF"/>
                </a:solidFill>
                <a:latin typeface="Courier New"/>
                <a:ea typeface="Microsoft JhengHei"/>
                <a:cs typeface="Courier New"/>
              </a:rPr>
              <a:t>:] </a:t>
            </a:r>
            <a:r>
              <a:rPr sz="1800" b="1">
                <a:latin typeface="Courier New"/>
                <a:ea typeface="Microsoft JhengHei"/>
                <a:cs typeface="Courier New"/>
              </a:rPr>
              <a:t>For</a:t>
            </a:r>
            <a:r>
              <a:rPr sz="1800" b="1" spc="-30">
                <a:latin typeface="Courier New"/>
                <a:ea typeface="Microsoft JhengHei"/>
                <a:cs typeface="Courier New"/>
              </a:rPr>
              <a:t> </a:t>
            </a:r>
            <a:r>
              <a:rPr sz="1800" spc="-90" err="1">
                <a:solidFill>
                  <a:srgbClr val="0000FF"/>
                </a:solidFill>
                <a:latin typeface="Courier New"/>
                <a:ea typeface="Microsoft JhengHei"/>
                <a:cs typeface="SimSun"/>
              </a:rPr>
              <a:t>控制變數</a:t>
            </a:r>
            <a:r>
              <a:rPr sz="1800" spc="-90">
                <a:solidFill>
                  <a:srgbClr val="0000FF"/>
                </a:solidFill>
                <a:latin typeface="Courier New"/>
                <a:ea typeface="Microsoft JhengHei"/>
                <a:cs typeface="SimSun"/>
              </a:rPr>
              <a:t> </a:t>
            </a:r>
            <a:r>
              <a:rPr sz="1800" b="1">
                <a:latin typeface="Courier New"/>
                <a:ea typeface="Microsoft JhengHei"/>
                <a:cs typeface="Courier New"/>
              </a:rPr>
              <a:t>in</a:t>
            </a:r>
            <a:r>
              <a:rPr sz="1800" b="1" spc="-15">
                <a:latin typeface="Courier New"/>
                <a:ea typeface="Microsoft JhengHei"/>
                <a:cs typeface="Courier New"/>
              </a:rPr>
              <a:t> </a:t>
            </a:r>
            <a:r>
              <a:rPr sz="1800" spc="-150" err="1">
                <a:solidFill>
                  <a:srgbClr val="0000FF"/>
                </a:solidFill>
                <a:latin typeface="Courier New"/>
                <a:ea typeface="Microsoft JhengHei"/>
                <a:cs typeface="SimSun"/>
              </a:rPr>
              <a:t>範圍</a:t>
            </a:r>
            <a:r>
              <a:rPr sz="1800" spc="-150">
                <a:solidFill>
                  <a:srgbClr val="0000FF"/>
                </a:solidFill>
                <a:latin typeface="Courier New"/>
                <a:ea typeface="Microsoft JhengHei"/>
                <a:cs typeface="SimSun"/>
              </a:rPr>
              <a:t> </a:t>
            </a:r>
            <a:r>
              <a:rPr sz="1800" b="1" spc="-20">
                <a:latin typeface="Courier New"/>
                <a:ea typeface="Microsoft JhengHei"/>
                <a:cs typeface="Courier New"/>
              </a:rPr>
              <a:t>Loop</a:t>
            </a:r>
            <a:endParaRPr sz="1800" b="1">
              <a:latin typeface="Courier New"/>
              <a:ea typeface="Microsoft JhengHei"/>
              <a:cs typeface="Courier New"/>
            </a:endParaRPr>
          </a:p>
          <a:p>
            <a:pPr marR="861060" algn="ctr">
              <a:lnSpc>
                <a:spcPts val="2155"/>
              </a:lnSpc>
            </a:pPr>
            <a:r>
              <a:rPr sz="1800" spc="-90" err="1">
                <a:latin typeface="Courier New"/>
                <a:ea typeface="Microsoft JhengHei"/>
                <a:cs typeface="SimSun"/>
              </a:rPr>
              <a:t>電路描述</a:t>
            </a:r>
            <a:r>
              <a:rPr sz="1800" spc="-90">
                <a:latin typeface="Courier New"/>
                <a:ea typeface="Microsoft JhengHei"/>
                <a:cs typeface="SimSun"/>
              </a:rPr>
              <a:t> </a:t>
            </a:r>
            <a:r>
              <a:rPr sz="1800" spc="-25">
                <a:latin typeface="Courier New"/>
                <a:ea typeface="Microsoft JhengHei"/>
                <a:cs typeface="Courier New"/>
              </a:rPr>
              <a:t>1;</a:t>
            </a:r>
            <a:endParaRPr sz="1800">
              <a:latin typeface="Courier New"/>
              <a:ea typeface="Microsoft JhengHei"/>
              <a:cs typeface="Courier New"/>
            </a:endParaRPr>
          </a:p>
          <a:p>
            <a:pPr marR="360680" algn="ctr">
              <a:lnSpc>
                <a:spcPts val="2155"/>
              </a:lnSpc>
            </a:pPr>
            <a:r>
              <a:rPr sz="1800" spc="-25">
                <a:latin typeface="Courier New"/>
                <a:ea typeface="Microsoft JhengHei"/>
                <a:cs typeface="SimSun"/>
              </a:rPr>
              <a:t>：：</a:t>
            </a:r>
            <a:endParaRPr sz="1800">
              <a:latin typeface="Courier New"/>
              <a:ea typeface="Microsoft JhengHei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1453" y="4482846"/>
            <a:ext cx="2565400" cy="28469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7620" rIns="0" bIns="0" rtlCol="0" anchor="t">
            <a:spAutoFit/>
          </a:bodyPr>
          <a:lstStyle/>
          <a:p>
            <a:pPr marL="81280">
              <a:spcBef>
                <a:spcPts val="60"/>
              </a:spcBef>
            </a:pPr>
            <a:r>
              <a:rPr sz="1800" b="1">
                <a:latin typeface="Courier New"/>
                <a:ea typeface="Microsoft JhengHei"/>
                <a:cs typeface="Courier New"/>
              </a:rPr>
              <a:t>Exit</a:t>
            </a:r>
            <a:r>
              <a:rPr sz="1800" b="1" spc="-40">
                <a:latin typeface="Courier New"/>
                <a:ea typeface="Microsoft JhengHei"/>
                <a:cs typeface="Courier New"/>
              </a:rPr>
              <a:t> </a:t>
            </a:r>
            <a:r>
              <a:rPr sz="1800" b="1">
                <a:latin typeface="Courier New"/>
                <a:ea typeface="Microsoft JhengHei"/>
                <a:cs typeface="Courier New"/>
              </a:rPr>
              <a:t>When</a:t>
            </a:r>
            <a:r>
              <a:rPr lang="en-US" b="1">
                <a:solidFill>
                  <a:srgbClr val="000000"/>
                </a:solidFill>
                <a:latin typeface="Courier New"/>
                <a:ea typeface="Microsoft JhengHei"/>
                <a:cs typeface="Courier New"/>
              </a:rPr>
              <a:t> </a:t>
            </a:r>
            <a:r>
              <a:rPr lang="en-US" sz="1800">
                <a:solidFill>
                  <a:srgbClr val="0000FF"/>
                </a:solidFill>
                <a:latin typeface="SimSun"/>
                <a:ea typeface="SimSun"/>
                <a:cs typeface="Courier New"/>
              </a:rPr>
              <a:t>判斷條件</a:t>
            </a:r>
            <a:r>
              <a:rPr sz="1800" spc="-50">
                <a:latin typeface="Microsoft JhengHei"/>
                <a:ea typeface="Microsoft JhengHei"/>
                <a:cs typeface="Courier New"/>
              </a:rPr>
              <a:t>;</a:t>
            </a:r>
            <a:endParaRPr sz="1800">
              <a:latin typeface="Microsoft JhengHei"/>
              <a:ea typeface="Microsoft JhengHei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4994" y="4748021"/>
            <a:ext cx="2123440" cy="2997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Courier New"/>
                <a:ea typeface="Microsoft JhengHei"/>
                <a:cs typeface="Courier New"/>
              </a:rPr>
              <a:t>End</a:t>
            </a:r>
            <a:r>
              <a:rPr sz="1800" b="1" spc="-30">
                <a:latin typeface="Courier New"/>
                <a:ea typeface="Microsoft JhengHei"/>
                <a:cs typeface="Courier New"/>
              </a:rPr>
              <a:t> </a:t>
            </a:r>
            <a:r>
              <a:rPr sz="1800" b="1">
                <a:latin typeface="Courier New"/>
                <a:ea typeface="Microsoft JhengHei"/>
                <a:cs typeface="Courier New"/>
              </a:rPr>
              <a:t>Loop</a:t>
            </a:r>
            <a:r>
              <a:rPr sz="1800" b="1" spc="-35">
                <a:latin typeface="Courier New"/>
                <a:ea typeface="Microsoft JhengHei"/>
                <a:cs typeface="Courier New"/>
              </a:rPr>
              <a:t> </a:t>
            </a:r>
            <a:r>
              <a:rPr sz="1800" spc="-10">
                <a:solidFill>
                  <a:srgbClr val="0000FF"/>
                </a:solidFill>
                <a:latin typeface="Courier New"/>
                <a:ea typeface="Microsoft JhengHei"/>
                <a:cs typeface="Courier New"/>
              </a:rPr>
              <a:t>[</a:t>
            </a:r>
            <a:r>
              <a:rPr sz="1800" err="1">
                <a:solidFill>
                  <a:srgbClr val="0000FF"/>
                </a:solidFill>
                <a:latin typeface="Courier New"/>
                <a:ea typeface="Microsoft JhengHei"/>
                <a:cs typeface="SimSun"/>
              </a:rPr>
              <a:t>標籤</a:t>
            </a:r>
            <a:r>
              <a:rPr sz="1800" spc="-25">
                <a:solidFill>
                  <a:srgbClr val="0000FF"/>
                </a:solidFill>
                <a:latin typeface="Courier New"/>
                <a:ea typeface="Microsoft JhengHei"/>
                <a:cs typeface="Courier New"/>
              </a:rPr>
              <a:t>]</a:t>
            </a:r>
            <a:r>
              <a:rPr sz="1800" spc="-25">
                <a:latin typeface="Courier New"/>
                <a:ea typeface="Microsoft JhengHei"/>
                <a:cs typeface="Courier New"/>
              </a:rPr>
              <a:t>;</a:t>
            </a:r>
            <a:endParaRPr sz="1800">
              <a:latin typeface="Courier New"/>
              <a:ea typeface="Microsoft JhengHei"/>
              <a:cs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7115089" cy="69596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23365" algn="l"/>
              </a:tabLst>
            </a:pPr>
            <a:r>
              <a:rPr b="1" spc="-20" dirty="0">
                <a:latin typeface="Microsoft JhengHei"/>
                <a:cs typeface="Microsoft JhengHei"/>
              </a:rPr>
              <a:t>Loop</a:t>
            </a:r>
            <a:r>
              <a:rPr b="1" dirty="0">
                <a:latin typeface="Microsoft JhengHei"/>
                <a:cs typeface="Microsoft JhengHei"/>
              </a:rPr>
              <a:t>	</a:t>
            </a:r>
            <a:r>
              <a:rPr spc="-50" dirty="0" err="1"/>
              <a:t>敘述</a:t>
            </a:r>
            <a:r>
              <a:rPr lang="en-US" spc="-50" dirty="0"/>
              <a:t>(7/7)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444322"/>
            <a:ext cx="7593965" cy="12096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>
                <a:latin typeface="Microsoft JhengHei"/>
                <a:ea typeface="Microsoft JhengHei"/>
                <a:cs typeface="Times New Roman"/>
              </a:rPr>
              <a:t>Exit </a:t>
            </a:r>
            <a:r>
              <a:rPr sz="2800" spc="-25">
                <a:latin typeface="Microsoft JhengHei"/>
                <a:ea typeface="Microsoft JhengHei"/>
                <a:cs typeface="SimSun"/>
              </a:rPr>
              <a:t>敘述</a:t>
            </a:r>
            <a:endParaRPr sz="2800">
              <a:latin typeface="Microsoft JhengHei"/>
              <a:ea typeface="Microsoft JhengHei"/>
              <a:cs typeface="SimSun"/>
            </a:endParaRPr>
          </a:p>
          <a:p>
            <a:pPr marL="469900" marR="5080">
              <a:lnSpc>
                <a:spcPts val="2590"/>
              </a:lnSpc>
              <a:spcBef>
                <a:spcPts val="555"/>
              </a:spcBef>
              <a:tabLst>
                <a:tab pos="3246755" algn="l"/>
                <a:tab pos="6158230" algn="l"/>
              </a:tabLst>
            </a:pPr>
            <a:r>
              <a:rPr sz="2400">
                <a:latin typeface="Microsoft JhengHei"/>
                <a:ea typeface="Microsoft JhengHei"/>
                <a:cs typeface="SimSun"/>
              </a:rPr>
              <a:t>對於無窮盡的 </a:t>
            </a:r>
            <a:r>
              <a:rPr sz="2400" spc="-20">
                <a:latin typeface="Microsoft JhengHei"/>
                <a:ea typeface="Microsoft JhengHei"/>
                <a:cs typeface="Times New Roman"/>
              </a:rPr>
              <a:t>Loop</a:t>
            </a:r>
            <a:r>
              <a:rPr sz="2400">
                <a:latin typeface="Microsoft JhengHei"/>
                <a:ea typeface="Microsoft JhengHei"/>
                <a:cs typeface="Times New Roman"/>
              </a:rPr>
              <a:t>	</a:t>
            </a:r>
            <a:r>
              <a:rPr sz="2400">
                <a:latin typeface="Microsoft JhengHei"/>
                <a:ea typeface="Microsoft JhengHei"/>
                <a:cs typeface="SimSun"/>
              </a:rPr>
              <a:t>迴圈，可利用</a:t>
            </a:r>
            <a:r>
              <a:rPr sz="2400" spc="-20">
                <a:latin typeface="Microsoft JhengHei"/>
                <a:ea typeface="Microsoft JhengHei"/>
                <a:cs typeface="Times New Roman"/>
              </a:rPr>
              <a:t>If-Then</a:t>
            </a:r>
            <a:r>
              <a:rPr sz="2400">
                <a:latin typeface="Microsoft JhengHei"/>
                <a:ea typeface="Microsoft JhengHei"/>
                <a:cs typeface="Times New Roman"/>
              </a:rPr>
              <a:t>	</a:t>
            </a:r>
            <a:r>
              <a:rPr sz="2400">
                <a:latin typeface="Microsoft JhengHei"/>
                <a:ea typeface="Microsoft JhengHei"/>
                <a:cs typeface="SimSun"/>
              </a:rPr>
              <a:t>敘述與</a:t>
            </a:r>
            <a:r>
              <a:rPr sz="2400" spc="-20">
                <a:latin typeface="Microsoft JhengHei"/>
                <a:ea typeface="Microsoft JhengHei"/>
                <a:cs typeface="Times New Roman"/>
              </a:rPr>
              <a:t>Exit</a:t>
            </a:r>
            <a:r>
              <a:rPr sz="2400">
                <a:latin typeface="Microsoft JhengHei"/>
                <a:ea typeface="Microsoft JhengHei"/>
                <a:cs typeface="SimSun"/>
              </a:rPr>
              <a:t>敘述跳出迴圈，其語法格式如下</a:t>
            </a:r>
            <a:r>
              <a:rPr sz="2400" spc="-50">
                <a:latin typeface="Microsoft JhengHei"/>
                <a:ea typeface="Microsoft JhengHei"/>
                <a:cs typeface="SimSun"/>
              </a:rPr>
              <a:t>：</a:t>
            </a:r>
            <a:endParaRPr sz="2400">
              <a:latin typeface="Microsoft JhengHei"/>
              <a:ea typeface="Microsoft JhengHei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8394" y="3666997"/>
            <a:ext cx="1743075" cy="8365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b="1" spc="-20">
                <a:latin typeface="Courier New"/>
                <a:ea typeface="Microsoft JhengHei"/>
                <a:cs typeface="Courier New"/>
              </a:rPr>
              <a:t>Loop</a:t>
            </a:r>
            <a:endParaRPr>
              <a:latin typeface="Courier New"/>
              <a:ea typeface="Microsoft JhengHei"/>
              <a:cs typeface="Courier New"/>
            </a:endParaRPr>
          </a:p>
          <a:p>
            <a:pPr marL="482600">
              <a:lnSpc>
                <a:spcPts val="2155"/>
              </a:lnSpc>
              <a:spcBef>
                <a:spcPts val="5"/>
              </a:spcBef>
            </a:pPr>
            <a:r>
              <a:rPr sz="1800" spc="-90" err="1">
                <a:latin typeface="Microsoft JhengHei"/>
                <a:ea typeface="Microsoft JhengHei"/>
                <a:cs typeface="SimSun"/>
              </a:rPr>
              <a:t>電路描述</a:t>
            </a:r>
            <a:r>
              <a:rPr sz="1800" spc="-90">
                <a:latin typeface="Microsoft JhengHei"/>
                <a:ea typeface="Microsoft JhengHei"/>
                <a:cs typeface="SimSun"/>
              </a:rPr>
              <a:t> </a:t>
            </a:r>
            <a:r>
              <a:rPr sz="1800" spc="-25">
                <a:latin typeface="Microsoft JhengHei"/>
                <a:ea typeface="Microsoft JhengHei"/>
                <a:cs typeface="Courier New"/>
              </a:rPr>
              <a:t>1;</a:t>
            </a:r>
            <a:endParaRPr sz="1800">
              <a:latin typeface="Microsoft JhengHei"/>
              <a:ea typeface="Microsoft JhengHei"/>
              <a:cs typeface="Courier New"/>
            </a:endParaRPr>
          </a:p>
          <a:p>
            <a:pPr marL="482600">
              <a:lnSpc>
                <a:spcPts val="2155"/>
              </a:lnSpc>
            </a:pPr>
            <a:r>
              <a:rPr sz="1800" spc="-25">
                <a:latin typeface="Microsoft JhengHei"/>
                <a:ea typeface="Microsoft JhengHei"/>
                <a:cs typeface="SimSun"/>
              </a:rPr>
              <a:t>：：</a:t>
            </a:r>
            <a:endParaRPr sz="1800">
              <a:latin typeface="Microsoft JhengHei"/>
              <a:ea typeface="Microsoft JhengHei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1453" y="4457700"/>
            <a:ext cx="2781300" cy="330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45085" rIns="0" bIns="0" rtlCol="0" anchor="t">
            <a:spAutoFit/>
          </a:bodyPr>
          <a:lstStyle/>
          <a:p>
            <a:pPr marL="69215">
              <a:lnSpc>
                <a:spcPct val="100000"/>
              </a:lnSpc>
              <a:spcBef>
                <a:spcPts val="355"/>
              </a:spcBef>
            </a:pPr>
            <a:r>
              <a:rPr sz="1800" b="1">
                <a:latin typeface="Courier New"/>
                <a:ea typeface="Microsoft JhengHei"/>
                <a:cs typeface="Courier New"/>
              </a:rPr>
              <a:t>If</a:t>
            </a:r>
            <a:r>
              <a:rPr sz="1800" b="1" spc="-30">
                <a:latin typeface="Courier New"/>
                <a:ea typeface="Microsoft JhengHei"/>
                <a:cs typeface="Courier New"/>
              </a:rPr>
              <a:t> </a:t>
            </a:r>
            <a:r>
              <a:rPr lang="en-US" sz="1800" spc="-30">
                <a:solidFill>
                  <a:srgbClr val="0000FF"/>
                </a:solidFill>
                <a:latin typeface="SimSun"/>
                <a:ea typeface="SimSun"/>
                <a:cs typeface="SimSun"/>
              </a:rPr>
              <a:t>判斷條件</a:t>
            </a:r>
            <a:r>
              <a:rPr sz="1800" b="1">
                <a:latin typeface="Courier New"/>
                <a:ea typeface="Microsoft JhengHei"/>
                <a:cs typeface="Courier New"/>
              </a:rPr>
              <a:t>Then</a:t>
            </a:r>
            <a:r>
              <a:rPr sz="1800" b="1" spc="-35">
                <a:latin typeface="Courier New"/>
                <a:ea typeface="Microsoft JhengHei"/>
                <a:cs typeface="Courier New"/>
              </a:rPr>
              <a:t> </a:t>
            </a:r>
            <a:r>
              <a:rPr sz="1800" b="1" spc="-10">
                <a:latin typeface="Courier New"/>
                <a:ea typeface="Microsoft JhengHei"/>
                <a:cs typeface="Courier New"/>
              </a:rPr>
              <a:t>Exit;</a:t>
            </a:r>
            <a:endParaRPr sz="1800" b="1">
              <a:latin typeface="Courier New"/>
              <a:ea typeface="Microsoft JhengHei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8394" y="4760721"/>
            <a:ext cx="1255395" cy="2997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Courier New"/>
                <a:ea typeface="Microsoft JhengHei"/>
                <a:cs typeface="Courier New"/>
              </a:rPr>
              <a:t>End</a:t>
            </a:r>
            <a:r>
              <a:rPr sz="1800" b="1" spc="-30">
                <a:latin typeface="Courier New"/>
                <a:ea typeface="Microsoft JhengHei"/>
                <a:cs typeface="Courier New"/>
              </a:rPr>
              <a:t> </a:t>
            </a:r>
            <a:r>
              <a:rPr sz="1800" b="1" spc="-20">
                <a:latin typeface="Courier New"/>
                <a:ea typeface="Microsoft JhengHei"/>
                <a:cs typeface="Courier New"/>
              </a:rPr>
              <a:t>Loop;</a:t>
            </a:r>
            <a:endParaRPr sz="1800" b="1">
              <a:latin typeface="Courier New"/>
              <a:ea typeface="Microsoft JhengHei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8"/>
            <a:ext cx="7886700" cy="5811836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5400" spc="-40" dirty="0">
                <a:latin typeface="Microsoft JhengHei"/>
                <a:ea typeface="Microsoft JhengHei"/>
              </a:rPr>
              <a:t>正反器設計</a:t>
            </a:r>
            <a:endParaRPr lang="en-US" altLang="zh-TW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7750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22599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/>
              <a:t>時脈觸發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392733"/>
            <a:ext cx="3454400" cy="104838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5">
                <a:latin typeface="SimSun"/>
                <a:cs typeface="SimSun"/>
              </a:rPr>
              <a:t>時鐘脈波(簡稱時脈)</a:t>
            </a:r>
            <a:endParaRPr sz="2800">
              <a:latin typeface="SimSun"/>
              <a:cs typeface="SimSun"/>
            </a:endParaRPr>
          </a:p>
          <a:p>
            <a:pPr marL="240665" indent="-227965">
              <a:lnSpc>
                <a:spcPct val="100000"/>
              </a:lnSpc>
              <a:spcBef>
                <a:spcPts val="66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b="1" spc="-5">
                <a:solidFill>
                  <a:srgbClr val="FF0000"/>
                </a:solidFill>
                <a:latin typeface="Microsoft JhengHei"/>
                <a:cs typeface="Microsoft JhengHei"/>
              </a:rPr>
              <a:t>正緣</a:t>
            </a:r>
            <a:r>
              <a:rPr sz="2800" spc="-5">
                <a:latin typeface="SimSun"/>
                <a:cs typeface="SimSun"/>
              </a:rPr>
              <a:t>觸發與</a:t>
            </a:r>
            <a:r>
              <a:rPr sz="2800" b="1">
                <a:solidFill>
                  <a:srgbClr val="FF0000"/>
                </a:solidFill>
                <a:latin typeface="Microsoft JhengHei"/>
                <a:cs typeface="Microsoft JhengHei"/>
              </a:rPr>
              <a:t>負緣</a:t>
            </a:r>
            <a:r>
              <a:rPr sz="2800" spc="-30">
                <a:latin typeface="SimSun"/>
                <a:cs typeface="SimSun"/>
              </a:rPr>
              <a:t>觸發</a:t>
            </a:r>
            <a:endParaRPr sz="280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2570226"/>
            <a:ext cx="4918617" cy="409270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688096" y="768730"/>
            <a:ext cx="2835910" cy="1475740"/>
            <a:chOff x="5688096" y="768730"/>
            <a:chExt cx="2835910" cy="1475740"/>
          </a:xfrm>
        </p:grpSpPr>
        <p:sp>
          <p:nvSpPr>
            <p:cNvPr id="6" name="object 6"/>
            <p:cNvSpPr/>
            <p:nvPr/>
          </p:nvSpPr>
          <p:spPr>
            <a:xfrm>
              <a:off x="5694573" y="775207"/>
              <a:ext cx="2822575" cy="1462405"/>
            </a:xfrm>
            <a:custGeom>
              <a:avLst/>
              <a:gdLst/>
              <a:ahLst/>
              <a:cxnLst/>
              <a:rect l="l" t="t" r="r" b="b"/>
              <a:pathLst>
                <a:path w="2822575" h="1462405">
                  <a:moveTo>
                    <a:pt x="256264" y="481203"/>
                  </a:moveTo>
                  <a:lnTo>
                    <a:pt x="252224" y="442222"/>
                  </a:lnTo>
                  <a:lnTo>
                    <a:pt x="254991" y="404043"/>
                  </a:lnTo>
                  <a:lnTo>
                    <a:pt x="264210" y="366996"/>
                  </a:lnTo>
                  <a:lnTo>
                    <a:pt x="279530" y="331408"/>
                  </a:lnTo>
                  <a:lnTo>
                    <a:pt x="300596" y="297609"/>
                  </a:lnTo>
                  <a:lnTo>
                    <a:pt x="327054" y="265927"/>
                  </a:lnTo>
                  <a:lnTo>
                    <a:pt x="358553" y="236692"/>
                  </a:lnTo>
                  <a:lnTo>
                    <a:pt x="394737" y="210232"/>
                  </a:lnTo>
                  <a:lnTo>
                    <a:pt x="435254" y="186875"/>
                  </a:lnTo>
                  <a:lnTo>
                    <a:pt x="479751" y="166951"/>
                  </a:lnTo>
                  <a:lnTo>
                    <a:pt x="527873" y="150789"/>
                  </a:lnTo>
                  <a:lnTo>
                    <a:pt x="579268" y="138717"/>
                  </a:lnTo>
                  <a:lnTo>
                    <a:pt x="633581" y="131064"/>
                  </a:lnTo>
                  <a:lnTo>
                    <a:pt x="682531" y="128302"/>
                  </a:lnTo>
                  <a:lnTo>
                    <a:pt x="731296" y="129375"/>
                  </a:lnTo>
                  <a:lnTo>
                    <a:pt x="779441" y="134223"/>
                  </a:lnTo>
                  <a:lnTo>
                    <a:pt x="826527" y="142785"/>
                  </a:lnTo>
                  <a:lnTo>
                    <a:pt x="872118" y="155002"/>
                  </a:lnTo>
                  <a:lnTo>
                    <a:pt x="915775" y="170815"/>
                  </a:lnTo>
                  <a:lnTo>
                    <a:pt x="943234" y="139986"/>
                  </a:lnTo>
                  <a:lnTo>
                    <a:pt x="975942" y="113000"/>
                  </a:lnTo>
                  <a:lnTo>
                    <a:pt x="1013170" y="90014"/>
                  </a:lnTo>
                  <a:lnTo>
                    <a:pt x="1054192" y="71185"/>
                  </a:lnTo>
                  <a:lnTo>
                    <a:pt x="1098279" y="56673"/>
                  </a:lnTo>
                  <a:lnTo>
                    <a:pt x="1144705" y="46635"/>
                  </a:lnTo>
                  <a:lnTo>
                    <a:pt x="1192741" y="41230"/>
                  </a:lnTo>
                  <a:lnTo>
                    <a:pt x="1241660" y="40614"/>
                  </a:lnTo>
                  <a:lnTo>
                    <a:pt x="1290734" y="44946"/>
                  </a:lnTo>
                  <a:lnTo>
                    <a:pt x="1339236" y="54385"/>
                  </a:lnTo>
                  <a:lnTo>
                    <a:pt x="1386437" y="69088"/>
                  </a:lnTo>
                  <a:lnTo>
                    <a:pt x="1429030" y="87947"/>
                  </a:lnTo>
                  <a:lnTo>
                    <a:pt x="1467336" y="110998"/>
                  </a:lnTo>
                  <a:lnTo>
                    <a:pt x="1494302" y="80080"/>
                  </a:lnTo>
                  <a:lnTo>
                    <a:pt x="1527656" y="53791"/>
                  </a:lnTo>
                  <a:lnTo>
                    <a:pt x="1566321" y="32385"/>
                  </a:lnTo>
                  <a:lnTo>
                    <a:pt x="1609216" y="16114"/>
                  </a:lnTo>
                  <a:lnTo>
                    <a:pt x="1655262" y="5235"/>
                  </a:lnTo>
                  <a:lnTo>
                    <a:pt x="1703378" y="0"/>
                  </a:lnTo>
                  <a:lnTo>
                    <a:pt x="1752485" y="663"/>
                  </a:lnTo>
                  <a:lnTo>
                    <a:pt x="1801503" y="7478"/>
                  </a:lnTo>
                  <a:lnTo>
                    <a:pt x="1849352" y="20701"/>
                  </a:lnTo>
                  <a:lnTo>
                    <a:pt x="1903788" y="45720"/>
                  </a:lnTo>
                  <a:lnTo>
                    <a:pt x="1948793" y="78740"/>
                  </a:lnTo>
                  <a:lnTo>
                    <a:pt x="1985193" y="53024"/>
                  </a:lnTo>
                  <a:lnTo>
                    <a:pt x="2025885" y="32300"/>
                  </a:lnTo>
                  <a:lnTo>
                    <a:pt x="2069950" y="16624"/>
                  </a:lnTo>
                  <a:lnTo>
                    <a:pt x="2116468" y="6051"/>
                  </a:lnTo>
                  <a:lnTo>
                    <a:pt x="2164519" y="635"/>
                  </a:lnTo>
                  <a:lnTo>
                    <a:pt x="2213183" y="430"/>
                  </a:lnTo>
                  <a:lnTo>
                    <a:pt x="2261541" y="5493"/>
                  </a:lnTo>
                  <a:lnTo>
                    <a:pt x="2308673" y="15878"/>
                  </a:lnTo>
                  <a:lnTo>
                    <a:pt x="2353659" y="31639"/>
                  </a:lnTo>
                  <a:lnTo>
                    <a:pt x="2395579" y="52832"/>
                  </a:lnTo>
                  <a:lnTo>
                    <a:pt x="2434148" y="80234"/>
                  </a:lnTo>
                  <a:lnTo>
                    <a:pt x="2465239" y="111648"/>
                  </a:lnTo>
                  <a:lnTo>
                    <a:pt x="2488234" y="146325"/>
                  </a:lnTo>
                  <a:lnTo>
                    <a:pt x="2502513" y="183515"/>
                  </a:lnTo>
                  <a:lnTo>
                    <a:pt x="2555808" y="197108"/>
                  </a:lnTo>
                  <a:lnTo>
                    <a:pt x="2604029" y="216059"/>
                  </a:lnTo>
                  <a:lnTo>
                    <a:pt x="2646675" y="239746"/>
                  </a:lnTo>
                  <a:lnTo>
                    <a:pt x="2683246" y="267544"/>
                  </a:lnTo>
                  <a:lnTo>
                    <a:pt x="2713238" y="298830"/>
                  </a:lnTo>
                  <a:lnTo>
                    <a:pt x="2736152" y="332982"/>
                  </a:lnTo>
                  <a:lnTo>
                    <a:pt x="2751485" y="369376"/>
                  </a:lnTo>
                  <a:lnTo>
                    <a:pt x="2758736" y="407388"/>
                  </a:lnTo>
                  <a:lnTo>
                    <a:pt x="2757405" y="446395"/>
                  </a:lnTo>
                  <a:lnTo>
                    <a:pt x="2746988" y="485775"/>
                  </a:lnTo>
                  <a:lnTo>
                    <a:pt x="2730986" y="518033"/>
                  </a:lnTo>
                  <a:lnTo>
                    <a:pt x="2764327" y="553371"/>
                  </a:lnTo>
                  <a:lnTo>
                    <a:pt x="2790053" y="590649"/>
                  </a:lnTo>
                  <a:lnTo>
                    <a:pt x="2808262" y="629348"/>
                  </a:lnTo>
                  <a:lnTo>
                    <a:pt x="2819049" y="668946"/>
                  </a:lnTo>
                  <a:lnTo>
                    <a:pt x="2822511" y="708923"/>
                  </a:lnTo>
                  <a:lnTo>
                    <a:pt x="2818743" y="748760"/>
                  </a:lnTo>
                  <a:lnTo>
                    <a:pt x="2807843" y="787935"/>
                  </a:lnTo>
                  <a:lnTo>
                    <a:pt x="2789905" y="825928"/>
                  </a:lnTo>
                  <a:lnTo>
                    <a:pt x="2765026" y="862218"/>
                  </a:lnTo>
                  <a:lnTo>
                    <a:pt x="2733303" y="896287"/>
                  </a:lnTo>
                  <a:lnTo>
                    <a:pt x="2694831" y="927612"/>
                  </a:lnTo>
                  <a:lnTo>
                    <a:pt x="2649706" y="955675"/>
                  </a:lnTo>
                  <a:lnTo>
                    <a:pt x="2602524" y="978030"/>
                  </a:lnTo>
                  <a:lnTo>
                    <a:pt x="2551901" y="995838"/>
                  </a:lnTo>
                  <a:lnTo>
                    <a:pt x="2498491" y="1008931"/>
                  </a:lnTo>
                  <a:lnTo>
                    <a:pt x="2442950" y="1017143"/>
                  </a:lnTo>
                  <a:lnTo>
                    <a:pt x="2438385" y="1056469"/>
                  </a:lnTo>
                  <a:lnTo>
                    <a:pt x="2426050" y="1093957"/>
                  </a:lnTo>
                  <a:lnTo>
                    <a:pt x="2406533" y="1129199"/>
                  </a:lnTo>
                  <a:lnTo>
                    <a:pt x="2380422" y="1161788"/>
                  </a:lnTo>
                  <a:lnTo>
                    <a:pt x="2348303" y="1191314"/>
                  </a:lnTo>
                  <a:lnTo>
                    <a:pt x="2310764" y="1217369"/>
                  </a:lnTo>
                  <a:lnTo>
                    <a:pt x="2268393" y="1239546"/>
                  </a:lnTo>
                  <a:lnTo>
                    <a:pt x="2221777" y="1257436"/>
                  </a:lnTo>
                  <a:lnTo>
                    <a:pt x="2171503" y="1270631"/>
                  </a:lnTo>
                  <a:lnTo>
                    <a:pt x="2118159" y="1278722"/>
                  </a:lnTo>
                  <a:lnTo>
                    <a:pt x="2062331" y="1281303"/>
                  </a:lnTo>
                  <a:lnTo>
                    <a:pt x="2010517" y="1278493"/>
                  </a:lnTo>
                  <a:lnTo>
                    <a:pt x="1959954" y="1270730"/>
                  </a:lnTo>
                  <a:lnTo>
                    <a:pt x="1911366" y="1258157"/>
                  </a:lnTo>
                  <a:lnTo>
                    <a:pt x="1865481" y="1240917"/>
                  </a:lnTo>
                  <a:lnTo>
                    <a:pt x="1846159" y="1277654"/>
                  </a:lnTo>
                  <a:lnTo>
                    <a:pt x="1821124" y="1311653"/>
                  </a:lnTo>
                  <a:lnTo>
                    <a:pt x="1790892" y="1342718"/>
                  </a:lnTo>
                  <a:lnTo>
                    <a:pt x="1755977" y="1370655"/>
                  </a:lnTo>
                  <a:lnTo>
                    <a:pt x="1716895" y="1395268"/>
                  </a:lnTo>
                  <a:lnTo>
                    <a:pt x="1674159" y="1416361"/>
                  </a:lnTo>
                  <a:lnTo>
                    <a:pt x="1628284" y="1433740"/>
                  </a:lnTo>
                  <a:lnTo>
                    <a:pt x="1579786" y="1447208"/>
                  </a:lnTo>
                  <a:lnTo>
                    <a:pt x="1529179" y="1456572"/>
                  </a:lnTo>
                  <a:lnTo>
                    <a:pt x="1476977" y="1461635"/>
                  </a:lnTo>
                  <a:lnTo>
                    <a:pt x="1423696" y="1462203"/>
                  </a:lnTo>
                  <a:lnTo>
                    <a:pt x="1369849" y="1458079"/>
                  </a:lnTo>
                  <a:lnTo>
                    <a:pt x="1315952" y="1449070"/>
                  </a:lnTo>
                  <a:lnTo>
                    <a:pt x="1259118" y="1433767"/>
                  </a:lnTo>
                  <a:lnTo>
                    <a:pt x="1206131" y="1413239"/>
                  </a:lnTo>
                  <a:lnTo>
                    <a:pt x="1157697" y="1387841"/>
                  </a:lnTo>
                  <a:lnTo>
                    <a:pt x="1114524" y="1357926"/>
                  </a:lnTo>
                  <a:lnTo>
                    <a:pt x="1077319" y="1323848"/>
                  </a:lnTo>
                  <a:lnTo>
                    <a:pt x="1031825" y="1341076"/>
                  </a:lnTo>
                  <a:lnTo>
                    <a:pt x="985015" y="1354702"/>
                  </a:lnTo>
                  <a:lnTo>
                    <a:pt x="937235" y="1364787"/>
                  </a:lnTo>
                  <a:lnTo>
                    <a:pt x="888834" y="1371393"/>
                  </a:lnTo>
                  <a:lnTo>
                    <a:pt x="840157" y="1374582"/>
                  </a:lnTo>
                  <a:lnTo>
                    <a:pt x="791554" y="1374416"/>
                  </a:lnTo>
                  <a:lnTo>
                    <a:pt x="743370" y="1370957"/>
                  </a:lnTo>
                  <a:lnTo>
                    <a:pt x="695954" y="1364265"/>
                  </a:lnTo>
                  <a:lnTo>
                    <a:pt x="649653" y="1354404"/>
                  </a:lnTo>
                  <a:lnTo>
                    <a:pt x="604814" y="1341434"/>
                  </a:lnTo>
                  <a:lnTo>
                    <a:pt x="561784" y="1325418"/>
                  </a:lnTo>
                  <a:lnTo>
                    <a:pt x="520911" y="1306417"/>
                  </a:lnTo>
                  <a:lnTo>
                    <a:pt x="482541" y="1284493"/>
                  </a:lnTo>
                  <a:lnTo>
                    <a:pt x="447024" y="1259708"/>
                  </a:lnTo>
                  <a:lnTo>
                    <a:pt x="414705" y="1232123"/>
                  </a:lnTo>
                  <a:lnTo>
                    <a:pt x="385931" y="1201801"/>
                  </a:lnTo>
                  <a:lnTo>
                    <a:pt x="382375" y="1197610"/>
                  </a:lnTo>
                  <a:lnTo>
                    <a:pt x="380597" y="1195451"/>
                  </a:lnTo>
                  <a:lnTo>
                    <a:pt x="322968" y="1196092"/>
                  </a:lnTo>
                  <a:lnTo>
                    <a:pt x="267990" y="1188866"/>
                  </a:lnTo>
                  <a:lnTo>
                    <a:pt x="216932" y="1174479"/>
                  </a:lnTo>
                  <a:lnTo>
                    <a:pt x="171063" y="1153636"/>
                  </a:lnTo>
                  <a:lnTo>
                    <a:pt x="131654" y="1127042"/>
                  </a:lnTo>
                  <a:lnTo>
                    <a:pt x="99973" y="1095402"/>
                  </a:lnTo>
                  <a:lnTo>
                    <a:pt x="77290" y="1059423"/>
                  </a:lnTo>
                  <a:lnTo>
                    <a:pt x="64875" y="1019810"/>
                  </a:lnTo>
                  <a:lnTo>
                    <a:pt x="64383" y="976122"/>
                  </a:lnTo>
                  <a:lnTo>
                    <a:pt x="77131" y="933862"/>
                  </a:lnTo>
                  <a:lnTo>
                    <a:pt x="102452" y="894508"/>
                  </a:lnTo>
                  <a:lnTo>
                    <a:pt x="139678" y="859536"/>
                  </a:lnTo>
                  <a:lnTo>
                    <a:pt x="93282" y="835521"/>
                  </a:lnTo>
                  <a:lnTo>
                    <a:pt x="55710" y="806317"/>
                  </a:lnTo>
                  <a:lnTo>
                    <a:pt x="27368" y="773031"/>
                  </a:lnTo>
                  <a:lnTo>
                    <a:pt x="8662" y="736774"/>
                  </a:lnTo>
                  <a:lnTo>
                    <a:pt x="0" y="698654"/>
                  </a:lnTo>
                  <a:lnTo>
                    <a:pt x="1786" y="659778"/>
                  </a:lnTo>
                  <a:lnTo>
                    <a:pt x="14428" y="621257"/>
                  </a:lnTo>
                  <a:lnTo>
                    <a:pt x="38332" y="584200"/>
                  </a:lnTo>
                  <a:lnTo>
                    <a:pt x="69634" y="553383"/>
                  </a:lnTo>
                  <a:lnTo>
                    <a:pt x="108032" y="527590"/>
                  </a:lnTo>
                  <a:lnTo>
                    <a:pt x="152331" y="507362"/>
                  </a:lnTo>
                  <a:lnTo>
                    <a:pt x="201335" y="493243"/>
                  </a:lnTo>
                  <a:lnTo>
                    <a:pt x="253851" y="485775"/>
                  </a:lnTo>
                  <a:lnTo>
                    <a:pt x="256264" y="481203"/>
                  </a:lnTo>
                  <a:close/>
                </a:path>
              </a:pathLst>
            </a:custGeom>
            <a:ln w="1295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7338" y="2066289"/>
              <a:ext cx="190246" cy="17551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37300" y="849248"/>
              <a:ext cx="2586990" cy="1353185"/>
            </a:xfrm>
            <a:custGeom>
              <a:avLst/>
              <a:gdLst/>
              <a:ahLst/>
              <a:cxnLst/>
              <a:rect l="l" t="t" r="r" b="b"/>
              <a:pathLst>
                <a:path w="2586990" h="1353185">
                  <a:moveTo>
                    <a:pt x="399923" y="1231391"/>
                  </a:moveTo>
                  <a:lnTo>
                    <a:pt x="390358" y="1278818"/>
                  </a:lnTo>
                  <a:lnTo>
                    <a:pt x="364267" y="1317529"/>
                  </a:lnTo>
                  <a:lnTo>
                    <a:pt x="325556" y="1343620"/>
                  </a:lnTo>
                  <a:lnTo>
                    <a:pt x="278129" y="1353185"/>
                  </a:lnTo>
                  <a:lnTo>
                    <a:pt x="230683" y="1343620"/>
                  </a:lnTo>
                  <a:lnTo>
                    <a:pt x="191928" y="1317529"/>
                  </a:lnTo>
                  <a:lnTo>
                    <a:pt x="165794" y="1278818"/>
                  </a:lnTo>
                  <a:lnTo>
                    <a:pt x="156210" y="1231391"/>
                  </a:lnTo>
                  <a:lnTo>
                    <a:pt x="165794" y="1183945"/>
                  </a:lnTo>
                  <a:lnTo>
                    <a:pt x="191928" y="1145190"/>
                  </a:lnTo>
                  <a:lnTo>
                    <a:pt x="230683" y="1119056"/>
                  </a:lnTo>
                  <a:lnTo>
                    <a:pt x="278129" y="1109472"/>
                  </a:lnTo>
                  <a:lnTo>
                    <a:pt x="325556" y="1119056"/>
                  </a:lnTo>
                  <a:lnTo>
                    <a:pt x="364267" y="1145190"/>
                  </a:lnTo>
                  <a:lnTo>
                    <a:pt x="390358" y="1183945"/>
                  </a:lnTo>
                  <a:lnTo>
                    <a:pt x="399923" y="1231391"/>
                  </a:lnTo>
                  <a:close/>
                </a:path>
                <a:path w="2586990" h="1353185">
                  <a:moveTo>
                    <a:pt x="165353" y="806830"/>
                  </a:moveTo>
                  <a:lnTo>
                    <a:pt x="122158" y="806872"/>
                  </a:lnTo>
                  <a:lnTo>
                    <a:pt x="79724" y="802306"/>
                  </a:lnTo>
                  <a:lnTo>
                    <a:pt x="38766" y="793240"/>
                  </a:lnTo>
                  <a:lnTo>
                    <a:pt x="0" y="779779"/>
                  </a:lnTo>
                </a:path>
                <a:path w="2586990" h="1353185">
                  <a:moveTo>
                    <a:pt x="311150" y="1102105"/>
                  </a:moveTo>
                  <a:lnTo>
                    <a:pt x="293590" y="1106556"/>
                  </a:lnTo>
                  <a:lnTo>
                    <a:pt x="275637" y="1110186"/>
                  </a:lnTo>
                  <a:lnTo>
                    <a:pt x="257375" y="1112982"/>
                  </a:lnTo>
                  <a:lnTo>
                    <a:pt x="238887" y="1114933"/>
                  </a:lnTo>
                </a:path>
                <a:path w="2586990" h="1353185">
                  <a:moveTo>
                    <a:pt x="934466" y="1243964"/>
                  </a:moveTo>
                  <a:lnTo>
                    <a:pt x="921873" y="1229846"/>
                  </a:lnTo>
                  <a:lnTo>
                    <a:pt x="910399" y="1215310"/>
                  </a:lnTo>
                  <a:lnTo>
                    <a:pt x="900068" y="1200370"/>
                  </a:lnTo>
                  <a:lnTo>
                    <a:pt x="890904" y="1185037"/>
                  </a:lnTo>
                </a:path>
                <a:path w="2586990" h="1353185">
                  <a:moveTo>
                    <a:pt x="1740407" y="1097026"/>
                  </a:moveTo>
                  <a:lnTo>
                    <a:pt x="1737885" y="1113430"/>
                  </a:lnTo>
                  <a:lnTo>
                    <a:pt x="1734137" y="1129680"/>
                  </a:lnTo>
                  <a:lnTo>
                    <a:pt x="1729174" y="1145764"/>
                  </a:lnTo>
                  <a:lnTo>
                    <a:pt x="1723008" y="1161668"/>
                  </a:lnTo>
                </a:path>
                <a:path w="2586990" h="1353185">
                  <a:moveTo>
                    <a:pt x="2086482" y="697738"/>
                  </a:moveTo>
                  <a:lnTo>
                    <a:pt x="2139486" y="719889"/>
                  </a:lnTo>
                  <a:lnTo>
                    <a:pt x="2185957" y="747336"/>
                  </a:lnTo>
                  <a:lnTo>
                    <a:pt x="2225275" y="779374"/>
                  </a:lnTo>
                  <a:lnTo>
                    <a:pt x="2256818" y="815294"/>
                  </a:lnTo>
                  <a:lnTo>
                    <a:pt x="2279963" y="854392"/>
                  </a:lnTo>
                  <a:lnTo>
                    <a:pt x="2294089" y="895960"/>
                  </a:lnTo>
                  <a:lnTo>
                    <a:pt x="2298573" y="939291"/>
                  </a:lnTo>
                </a:path>
                <a:path w="2586990" h="1353185">
                  <a:moveTo>
                    <a:pt x="2586990" y="440436"/>
                  </a:moveTo>
                  <a:lnTo>
                    <a:pt x="2569029" y="465871"/>
                  </a:lnTo>
                  <a:lnTo>
                    <a:pt x="2547127" y="489616"/>
                  </a:lnTo>
                  <a:lnTo>
                    <a:pt x="2521535" y="511409"/>
                  </a:lnTo>
                  <a:lnTo>
                    <a:pt x="2492502" y="530987"/>
                  </a:lnTo>
                </a:path>
                <a:path w="2586990" h="1353185">
                  <a:moveTo>
                    <a:pt x="2360168" y="104393"/>
                  </a:moveTo>
                  <a:lnTo>
                    <a:pt x="2362551" y="115010"/>
                  </a:lnTo>
                  <a:lnTo>
                    <a:pt x="2364184" y="125698"/>
                  </a:lnTo>
                  <a:lnTo>
                    <a:pt x="2365079" y="136433"/>
                  </a:lnTo>
                  <a:lnTo>
                    <a:pt x="2365248" y="147192"/>
                  </a:lnTo>
                </a:path>
                <a:path w="2586990" h="1353185">
                  <a:moveTo>
                    <a:pt x="1756791" y="54483"/>
                  </a:moveTo>
                  <a:lnTo>
                    <a:pt x="1766762" y="39969"/>
                  </a:lnTo>
                  <a:lnTo>
                    <a:pt x="1778174" y="26003"/>
                  </a:lnTo>
                  <a:lnTo>
                    <a:pt x="1790991" y="12656"/>
                  </a:lnTo>
                  <a:lnTo>
                    <a:pt x="1805177" y="0"/>
                  </a:lnTo>
                </a:path>
                <a:path w="2586990" h="1353185">
                  <a:moveTo>
                    <a:pt x="1304035" y="80517"/>
                  </a:moveTo>
                  <a:lnTo>
                    <a:pt x="1308367" y="68407"/>
                  </a:lnTo>
                  <a:lnTo>
                    <a:pt x="1313735" y="56499"/>
                  </a:lnTo>
                  <a:lnTo>
                    <a:pt x="1320127" y="44852"/>
                  </a:lnTo>
                  <a:lnTo>
                    <a:pt x="1327530" y="33527"/>
                  </a:lnTo>
                </a:path>
                <a:path w="2586990" h="1353185">
                  <a:moveTo>
                    <a:pt x="772668" y="96520"/>
                  </a:moveTo>
                  <a:lnTo>
                    <a:pt x="795353" y="106537"/>
                  </a:lnTo>
                  <a:lnTo>
                    <a:pt x="817086" y="117506"/>
                  </a:lnTo>
                  <a:lnTo>
                    <a:pt x="837819" y="129381"/>
                  </a:lnTo>
                  <a:lnTo>
                    <a:pt x="857503" y="142112"/>
                  </a:lnTo>
                </a:path>
                <a:path w="2586990" h="1353185">
                  <a:moveTo>
                    <a:pt x="128397" y="455167"/>
                  </a:moveTo>
                  <a:lnTo>
                    <a:pt x="123682" y="443362"/>
                  </a:lnTo>
                  <a:lnTo>
                    <a:pt x="119633" y="431403"/>
                  </a:lnTo>
                  <a:lnTo>
                    <a:pt x="116252" y="419324"/>
                  </a:lnTo>
                  <a:lnTo>
                    <a:pt x="113537" y="407162"/>
                  </a:lnTo>
                </a:path>
              </a:pathLst>
            </a:custGeom>
            <a:ln w="1295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21373" y="1033525"/>
            <a:ext cx="11684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>
                <a:solidFill>
                  <a:srgbClr val="FF0000"/>
                </a:solidFill>
                <a:latin typeface="Microsoft JhengHei"/>
                <a:cs typeface="Microsoft JhengHei"/>
              </a:rPr>
              <a:t>同步</a:t>
            </a:r>
            <a:r>
              <a:rPr sz="1800" spc="-30">
                <a:latin typeface="SimSun"/>
                <a:cs typeface="SimSun"/>
              </a:rPr>
              <a:t>訊號</a:t>
            </a:r>
            <a:endParaRPr sz="1800">
              <a:latin typeface="SimSun"/>
              <a:cs typeface="SimSun"/>
            </a:endParaRPr>
          </a:p>
          <a:p>
            <a:pPr algn="ctr">
              <a:lnSpc>
                <a:spcPct val="100000"/>
              </a:lnSpc>
            </a:pPr>
            <a:r>
              <a:rPr sz="1800" spc="-25">
                <a:latin typeface="SimSun"/>
                <a:cs typeface="SimSun"/>
              </a:rPr>
              <a:t>vs</a:t>
            </a:r>
            <a:endParaRPr sz="1800">
              <a:latin typeface="SimSun"/>
              <a:cs typeface="SimSu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b="1">
                <a:solidFill>
                  <a:srgbClr val="FF0000"/>
                </a:solidFill>
                <a:latin typeface="Microsoft JhengHei"/>
                <a:cs typeface="Microsoft JhengHei"/>
              </a:rPr>
              <a:t>非同步</a:t>
            </a:r>
            <a:r>
              <a:rPr sz="1800" spc="-25">
                <a:latin typeface="SimSun"/>
                <a:cs typeface="SimSun"/>
              </a:rPr>
              <a:t>訊號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pc="-50" dirty="0">
                <a:latin typeface="Times New Roman"/>
                <a:cs typeface="Times New Roman"/>
              </a:rPr>
              <a:t>Flip-Flop </a:t>
            </a:r>
            <a:r>
              <a:rPr spc="-50" dirty="0" err="1"/>
              <a:t>正反器設計</a:t>
            </a:r>
            <a:r>
              <a:rPr lang="en-US" spc="-20" dirty="0">
                <a:latin typeface="Times New Roman"/>
                <a:cs typeface="Times New Roman"/>
              </a:rPr>
              <a:t>(1/7</a:t>
            </a:r>
            <a:r>
              <a:rPr lang="en-US" spc="-1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477772"/>
            <a:ext cx="7646670" cy="24091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>
                <a:latin typeface="SimSun"/>
                <a:cs typeface="SimSun"/>
              </a:rPr>
              <a:t>正反器(</a:t>
            </a:r>
            <a:r>
              <a:rPr sz="2800" spc="-10">
                <a:latin typeface="Times New Roman"/>
                <a:cs typeface="Times New Roman"/>
              </a:rPr>
              <a:t>Flip-Flop</a:t>
            </a:r>
            <a:r>
              <a:rPr sz="2800" spc="-20">
                <a:latin typeface="SimSun"/>
                <a:cs typeface="SimSun"/>
              </a:rPr>
              <a:t>)常被使用在各種循序邏輯的電</a:t>
            </a:r>
            <a:r>
              <a:rPr sz="2800" spc="-10">
                <a:latin typeface="SimSun"/>
                <a:cs typeface="SimSun"/>
              </a:rPr>
              <a:t>路設計上，分為以下4</a:t>
            </a:r>
            <a:r>
              <a:rPr sz="2800" spc="-25">
                <a:latin typeface="SimSun"/>
                <a:cs typeface="SimSun"/>
              </a:rPr>
              <a:t>種:</a:t>
            </a:r>
            <a:endParaRPr sz="2800">
              <a:latin typeface="SimSun"/>
              <a:cs typeface="SimSun"/>
            </a:endParaRPr>
          </a:p>
          <a:p>
            <a:pPr marL="697230" lvl="1" indent="-227329">
              <a:lnSpc>
                <a:spcPct val="100000"/>
              </a:lnSpc>
              <a:spcBef>
                <a:spcPts val="185"/>
              </a:spcBef>
              <a:buFont typeface="Arial MT"/>
              <a:buChar char="•"/>
              <a:tabLst>
                <a:tab pos="697230" algn="l"/>
                <a:tab pos="1224280" algn="l"/>
              </a:tabLst>
            </a:pPr>
            <a:r>
              <a:rPr sz="2400" spc="-25">
                <a:latin typeface="Times New Roman"/>
                <a:cs typeface="Times New Roman"/>
              </a:rPr>
              <a:t>RS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5">
                <a:latin typeface="SimSun"/>
                <a:cs typeface="SimSun"/>
              </a:rPr>
              <a:t>正反器</a:t>
            </a:r>
            <a:endParaRPr sz="2400">
              <a:latin typeface="SimSun"/>
              <a:cs typeface="SimSun"/>
            </a:endParaRPr>
          </a:p>
          <a:p>
            <a:pPr marL="697230" lvl="1" indent="-227329">
              <a:lnSpc>
                <a:spcPct val="100000"/>
              </a:lnSpc>
              <a:spcBef>
                <a:spcPts val="210"/>
              </a:spcBef>
              <a:buFont typeface="Arial MT"/>
              <a:buChar char="•"/>
              <a:tabLst>
                <a:tab pos="697230" algn="l"/>
                <a:tab pos="1190625" algn="l"/>
              </a:tabLst>
            </a:pPr>
            <a:r>
              <a:rPr sz="2400" spc="-25">
                <a:latin typeface="Times New Roman"/>
                <a:cs typeface="Times New Roman"/>
              </a:rPr>
              <a:t>JK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20">
                <a:latin typeface="SimSun"/>
                <a:cs typeface="SimSun"/>
              </a:rPr>
              <a:t>正反器</a:t>
            </a:r>
            <a:endParaRPr sz="2400">
              <a:latin typeface="SimSun"/>
              <a:cs typeface="SimSun"/>
            </a:endParaRPr>
          </a:p>
          <a:p>
            <a:pPr marL="697230" lvl="1" indent="-227329">
              <a:lnSpc>
                <a:spcPct val="100000"/>
              </a:lnSpc>
              <a:spcBef>
                <a:spcPts val="219"/>
              </a:spcBef>
              <a:buFont typeface="Arial MT"/>
              <a:buChar char="•"/>
              <a:tabLst>
                <a:tab pos="697230" algn="l"/>
                <a:tab pos="1071880" algn="l"/>
              </a:tabLst>
            </a:pPr>
            <a:r>
              <a:rPr sz="2400" spc="-50">
                <a:latin typeface="Times New Roman"/>
                <a:cs typeface="Times New Roman"/>
              </a:rPr>
              <a:t>D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15">
                <a:latin typeface="SimSun"/>
                <a:cs typeface="SimSun"/>
              </a:rPr>
              <a:t>型正反器</a:t>
            </a:r>
            <a:endParaRPr sz="2400">
              <a:latin typeface="SimSun"/>
              <a:cs typeface="SimSun"/>
            </a:endParaRPr>
          </a:p>
          <a:p>
            <a:pPr marL="697230" lvl="1" indent="-227329">
              <a:lnSpc>
                <a:spcPct val="100000"/>
              </a:lnSpc>
              <a:spcBef>
                <a:spcPts val="209"/>
              </a:spcBef>
              <a:buFont typeface="Arial MT"/>
              <a:buChar char="•"/>
              <a:tabLst>
                <a:tab pos="697230" algn="l"/>
                <a:tab pos="1036955" algn="l"/>
              </a:tabLst>
            </a:pPr>
            <a:r>
              <a:rPr sz="2400" spc="-50">
                <a:latin typeface="Times New Roman"/>
                <a:cs typeface="Times New Roman"/>
              </a:rPr>
              <a:t>T</a:t>
            </a:r>
            <a:r>
              <a:rPr sz="2400">
                <a:latin typeface="Times New Roman"/>
                <a:cs typeface="Times New Roman"/>
              </a:rPr>
              <a:t>	</a:t>
            </a:r>
            <a:r>
              <a:rPr sz="2400" spc="-15">
                <a:latin typeface="SimSun"/>
                <a:cs typeface="SimSun"/>
              </a:rPr>
              <a:t>型正反器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3625596"/>
            <a:ext cx="4551680" cy="3232785"/>
            <a:chOff x="4572000" y="3625596"/>
            <a:chExt cx="4551680" cy="3232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3625596"/>
              <a:ext cx="3211068" cy="19362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38494" y="5104638"/>
              <a:ext cx="1544955" cy="519430"/>
            </a:xfrm>
            <a:custGeom>
              <a:avLst/>
              <a:gdLst/>
              <a:ahLst/>
              <a:cxnLst/>
              <a:rect l="l" t="t" r="r" b="b"/>
              <a:pathLst>
                <a:path w="1544954" h="519429">
                  <a:moveTo>
                    <a:pt x="0" y="518922"/>
                  </a:moveTo>
                  <a:lnTo>
                    <a:pt x="1544574" y="518922"/>
                  </a:lnTo>
                  <a:lnTo>
                    <a:pt x="1544574" y="0"/>
                  </a:lnTo>
                  <a:lnTo>
                    <a:pt x="0" y="0"/>
                  </a:lnTo>
                  <a:lnTo>
                    <a:pt x="0" y="518922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137922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algn="l"/>
            <a:r>
              <a:rPr lang="en-US" spc="-10" dirty="0">
                <a:latin typeface="Times New Roman"/>
                <a:cs typeface="Times New Roman"/>
              </a:rPr>
              <a:t>Flip-Flop </a:t>
            </a:r>
            <a:r>
              <a:rPr lang="en-US" spc="-10" dirty="0" err="1"/>
              <a:t>正反器設計</a:t>
            </a:r>
            <a:r>
              <a:rPr lang="en-US" spc="-10" dirty="0">
                <a:latin typeface="Times New Roman"/>
                <a:cs typeface="Times New Roman"/>
              </a:rPr>
              <a:t>(2/7)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pc="-1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390" y="1477772"/>
            <a:ext cx="5354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>
                <a:latin typeface="Times New Roman"/>
                <a:cs typeface="Times New Roman"/>
              </a:rPr>
              <a:t>RS</a:t>
            </a:r>
            <a:r>
              <a:rPr sz="2800">
                <a:latin typeface="SimSun"/>
                <a:cs typeface="SimSun"/>
              </a:rPr>
              <a:t>正反器與</a:t>
            </a:r>
            <a:r>
              <a:rPr sz="2800" spc="-10">
                <a:latin typeface="Times New Roman"/>
                <a:cs typeface="Times New Roman"/>
              </a:rPr>
              <a:t>JK</a:t>
            </a:r>
            <a:r>
              <a:rPr sz="2800" spc="-15">
                <a:latin typeface="SimSun"/>
                <a:cs typeface="SimSun"/>
              </a:rPr>
              <a:t>正反器(簡單版本)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390" y="6077711"/>
            <a:ext cx="57105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>
                <a:latin typeface="Times New Roman"/>
                <a:cs typeface="Times New Roman"/>
              </a:rPr>
              <a:t>JK</a:t>
            </a:r>
            <a:r>
              <a:rPr sz="2800" spc="-10">
                <a:latin typeface="SimSun"/>
                <a:cs typeface="SimSun"/>
              </a:rPr>
              <a:t>正反器幾乎可以取代</a:t>
            </a:r>
            <a:r>
              <a:rPr sz="2800" spc="-10">
                <a:latin typeface="Times New Roman"/>
                <a:cs typeface="Times New Roman"/>
              </a:rPr>
              <a:t>RS</a:t>
            </a:r>
            <a:r>
              <a:rPr sz="2800" spc="-15">
                <a:latin typeface="SimSun"/>
                <a:cs typeface="SimSun"/>
              </a:rPr>
              <a:t>正反器。</a:t>
            </a:r>
            <a:endParaRPr sz="2800">
              <a:latin typeface="SimSun"/>
              <a:cs typeface="SimSu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431" y="3627882"/>
            <a:ext cx="3196590" cy="19316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4617" y="2060448"/>
            <a:ext cx="2506218" cy="14386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4805" y="2060448"/>
            <a:ext cx="2505455" cy="143865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1379224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algn="l"/>
            <a:r>
              <a:rPr lang="en-US" spc="-10" dirty="0">
                <a:latin typeface="Times New Roman"/>
                <a:cs typeface="Times New Roman"/>
              </a:rPr>
              <a:t>Flip-Flop </a:t>
            </a:r>
            <a:r>
              <a:rPr lang="en-US" spc="-10" dirty="0" err="1"/>
              <a:t>正反器設計</a:t>
            </a:r>
            <a:r>
              <a:rPr lang="en-US" spc="-10" dirty="0">
                <a:latin typeface="Times New Roman"/>
                <a:cs typeface="Times New Roman"/>
              </a:rPr>
              <a:t>(3/7)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pc="-1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477772"/>
            <a:ext cx="74879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>
                <a:latin typeface="Times New Roman"/>
                <a:cs typeface="Times New Roman"/>
              </a:rPr>
              <a:t>RS</a:t>
            </a:r>
            <a:r>
              <a:rPr sz="2800">
                <a:latin typeface="SimSun"/>
                <a:cs typeface="SimSun"/>
              </a:rPr>
              <a:t>正反器與</a:t>
            </a:r>
            <a:r>
              <a:rPr sz="2800" spc="-10">
                <a:latin typeface="Times New Roman"/>
                <a:cs typeface="Times New Roman"/>
              </a:rPr>
              <a:t>JK</a:t>
            </a:r>
            <a:r>
              <a:rPr sz="2800" spc="-15">
                <a:latin typeface="SimSun"/>
                <a:cs typeface="SimSun"/>
              </a:rPr>
              <a:t>正反器(加入時脈、預設、清除)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6077711"/>
            <a:ext cx="7729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>
                <a:latin typeface="Times New Roman"/>
                <a:cs typeface="Times New Roman"/>
              </a:rPr>
              <a:t>CK:</a:t>
            </a:r>
            <a:r>
              <a:rPr sz="2800">
                <a:latin typeface="SimSun"/>
                <a:cs typeface="SimSun"/>
              </a:rPr>
              <a:t>時脈</a:t>
            </a:r>
            <a:r>
              <a:rPr sz="2800">
                <a:latin typeface="Times New Roman"/>
                <a:cs typeface="Times New Roman"/>
              </a:rPr>
              <a:t>(Clock)</a:t>
            </a:r>
            <a:r>
              <a:rPr sz="2800" spc="-10">
                <a:latin typeface="Times New Roman"/>
                <a:cs typeface="Times New Roman"/>
              </a:rPr>
              <a:t> / PR:</a:t>
            </a:r>
            <a:r>
              <a:rPr sz="2800">
                <a:latin typeface="SimSun"/>
                <a:cs typeface="SimSun"/>
              </a:rPr>
              <a:t>預設</a:t>
            </a:r>
            <a:r>
              <a:rPr sz="2800">
                <a:latin typeface="Times New Roman"/>
                <a:cs typeface="Times New Roman"/>
              </a:rPr>
              <a:t>(Preset</a:t>
            </a:r>
            <a:r>
              <a:rPr sz="2800" spc="-10">
                <a:latin typeface="Times New Roman"/>
                <a:cs typeface="Times New Roman"/>
              </a:rPr>
              <a:t>)/ CL:</a:t>
            </a:r>
            <a:r>
              <a:rPr sz="2800">
                <a:latin typeface="SimSun"/>
                <a:cs typeface="SimSun"/>
              </a:rPr>
              <a:t>清除</a:t>
            </a:r>
            <a:r>
              <a:rPr sz="2800" spc="-10">
                <a:latin typeface="Times New Roman"/>
                <a:cs typeface="Times New Roman"/>
              </a:rPr>
              <a:t>(Clear)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90600" y="1904238"/>
            <a:ext cx="3015615" cy="3836670"/>
            <a:chOff x="990600" y="1904238"/>
            <a:chExt cx="3015615" cy="38366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7474" y="1904238"/>
              <a:ext cx="1221486" cy="16283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3575304"/>
              <a:ext cx="3015233" cy="216560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4664964" y="1904238"/>
            <a:ext cx="3015615" cy="3836670"/>
            <a:chOff x="4664964" y="1904238"/>
            <a:chExt cx="3015615" cy="38366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8790" y="1904238"/>
              <a:ext cx="1220723" cy="16283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4964" y="3575304"/>
              <a:ext cx="3015234" cy="2165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206915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algn="l"/>
            <a:r>
              <a:rPr lang="en-US" spc="-10" dirty="0">
                <a:latin typeface="Times New Roman"/>
                <a:cs typeface="Times New Roman"/>
              </a:rPr>
              <a:t>Flip-Flop </a:t>
            </a:r>
            <a:r>
              <a:rPr lang="en-US" spc="-10" dirty="0" err="1"/>
              <a:t>正反器設計</a:t>
            </a:r>
            <a:r>
              <a:rPr lang="en-US" spc="-10" dirty="0">
                <a:latin typeface="Times New Roman"/>
                <a:cs typeface="Times New Roman"/>
              </a:rPr>
              <a:t>(4/7)</a:t>
            </a:r>
          </a:p>
          <a:p>
            <a:pPr marL="12700">
              <a:spcBef>
                <a:spcPts val="95"/>
              </a:spcBef>
            </a:pPr>
            <a:endParaRPr lang="en-US" spc="-1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pc="-1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477772"/>
            <a:ext cx="18967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30" dirty="0" err="1">
                <a:latin typeface="Times New Roman"/>
                <a:cs typeface="Times New Roman"/>
              </a:rPr>
              <a:t>T</a:t>
            </a:r>
            <a:r>
              <a:rPr sz="2800" spc="-15" dirty="0" err="1">
                <a:latin typeface="SimSun"/>
                <a:cs typeface="SimSun"/>
              </a:rPr>
              <a:t>型正反器</a:t>
            </a:r>
            <a:endParaRPr sz="2800" dirty="0">
              <a:latin typeface="SimSun"/>
              <a:cs typeface="SimSu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3137" y="1983485"/>
            <a:ext cx="1626107" cy="21686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613" y="4412741"/>
            <a:ext cx="3915155" cy="1869186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CE8D9C6F-283A-46E6-A173-2EC872F4DD5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79846" y="1983485"/>
            <a:ext cx="1626107" cy="2167890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F3F33942-141E-44C8-AA0E-4AC39B89FA6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5322" y="4400550"/>
            <a:ext cx="3915155" cy="1869186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609EE6E-0135-4E57-8EAA-CE58B4BC794C}"/>
              </a:ext>
            </a:extLst>
          </p:cNvPr>
          <p:cNvSpPr txBox="1"/>
          <p:nvPr/>
        </p:nvSpPr>
        <p:spPr>
          <a:xfrm>
            <a:off x="4735322" y="1477772"/>
            <a:ext cx="209200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800" spc="-30" dirty="0" err="1">
                <a:latin typeface="Times New Roman"/>
                <a:cs typeface="Times New Roman"/>
              </a:rPr>
              <a:t>D</a:t>
            </a:r>
            <a:r>
              <a:rPr sz="2800" spc="-15" dirty="0" err="1">
                <a:latin typeface="SimSun"/>
                <a:cs typeface="SimSun"/>
              </a:rPr>
              <a:t>型正反器</a:t>
            </a:r>
            <a:endParaRPr sz="2800" dirty="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206915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algn="l"/>
            <a:r>
              <a:rPr lang="en-US" spc="-10" dirty="0">
                <a:latin typeface="Times New Roman"/>
                <a:cs typeface="Times New Roman"/>
              </a:rPr>
              <a:t>Flip-Flop </a:t>
            </a:r>
            <a:r>
              <a:rPr lang="en-US" spc="-10" dirty="0" err="1"/>
              <a:t>正反器設計</a:t>
            </a:r>
            <a:r>
              <a:rPr lang="en-US" spc="-10" dirty="0">
                <a:latin typeface="Times New Roman"/>
                <a:cs typeface="Times New Roman"/>
              </a:rPr>
              <a:t>(5/7)</a:t>
            </a:r>
          </a:p>
          <a:p>
            <a:pPr marL="12700">
              <a:spcBef>
                <a:spcPts val="95"/>
              </a:spcBef>
            </a:pPr>
            <a:endParaRPr lang="en-US" spc="-1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pc="-1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2808" y="1622297"/>
            <a:ext cx="3245358" cy="15499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7390" y="1280575"/>
            <a:ext cx="5447030" cy="529844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imes New Roman"/>
                <a:cs typeface="Times New Roman"/>
              </a:rPr>
              <a:t>VHDL</a:t>
            </a:r>
            <a:r>
              <a:rPr sz="2800" spc="-1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 err="1">
                <a:latin typeface="Times New Roman"/>
                <a:cs typeface="Times New Roman"/>
              </a:rPr>
              <a:t>T</a:t>
            </a:r>
            <a:r>
              <a:rPr sz="2800" spc="-15" dirty="0" err="1">
                <a:latin typeface="SimSun"/>
                <a:cs typeface="SimSun"/>
              </a:rPr>
              <a:t>型正反器</a:t>
            </a:r>
            <a:endParaRPr sz="2800" dirty="0">
              <a:latin typeface="SimSun"/>
              <a:cs typeface="SimSun"/>
            </a:endParaRPr>
          </a:p>
          <a:p>
            <a:pPr marL="1071880">
              <a:lnSpc>
                <a:spcPct val="100000"/>
              </a:lnSpc>
              <a:spcBef>
                <a:spcPts val="405"/>
              </a:spcBef>
            </a:pPr>
            <a:r>
              <a:rPr sz="1400" b="1" dirty="0">
                <a:latin typeface="Courier New"/>
                <a:cs typeface="Courier New"/>
              </a:rPr>
              <a:t>Library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IEEE;</a:t>
            </a:r>
            <a:endParaRPr sz="1400" dirty="0">
              <a:latin typeface="Courier New"/>
              <a:cs typeface="Courier New"/>
            </a:endParaRPr>
          </a:p>
          <a:p>
            <a:pPr marL="107188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Use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IEEE.std_logic_1164.</a:t>
            </a:r>
            <a:r>
              <a:rPr sz="1400" b="1" spc="-10" dirty="0">
                <a:latin typeface="Courier New"/>
                <a:cs typeface="Courier New"/>
              </a:rPr>
              <a:t>all</a:t>
            </a:r>
            <a:r>
              <a:rPr sz="1400" spc="-1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107188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Entity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00FF"/>
                </a:solidFill>
                <a:latin typeface="Courier New"/>
                <a:cs typeface="Courier New"/>
              </a:rPr>
              <a:t>TFF1</a:t>
            </a:r>
            <a:r>
              <a:rPr sz="14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25" dirty="0">
                <a:latin typeface="Courier New"/>
                <a:cs typeface="Courier New"/>
              </a:rPr>
              <a:t>is</a:t>
            </a:r>
            <a:endParaRPr sz="1400" dirty="0">
              <a:latin typeface="Courier New"/>
              <a:cs typeface="Courier New"/>
            </a:endParaRPr>
          </a:p>
          <a:p>
            <a:pPr marL="2136140" marR="749300" indent="-63817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Port</a:t>
            </a:r>
            <a:r>
              <a:rPr sz="1400" dirty="0">
                <a:latin typeface="Courier New"/>
                <a:cs typeface="Courier New"/>
              </a:rPr>
              <a:t>(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 err="1">
                <a:latin typeface="Courier New"/>
                <a:cs typeface="Courier New"/>
              </a:rPr>
              <a:t>PR,CL,CK,T:</a:t>
            </a:r>
            <a:r>
              <a:rPr sz="1400" b="1" dirty="0" err="1">
                <a:latin typeface="Courier New"/>
                <a:cs typeface="Courier New"/>
              </a:rPr>
              <a:t>in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spc="-10" dirty="0" err="1">
                <a:latin typeface="Courier New"/>
                <a:cs typeface="Courier New"/>
              </a:rPr>
              <a:t>std_logic</a:t>
            </a:r>
            <a:r>
              <a:rPr sz="1400" spc="-10" dirty="0">
                <a:latin typeface="Courier New"/>
                <a:cs typeface="Courier New"/>
              </a:rPr>
              <a:t>; </a:t>
            </a:r>
            <a:r>
              <a:rPr sz="1400" dirty="0" err="1">
                <a:latin typeface="Courier New"/>
                <a:cs typeface="Courier New"/>
              </a:rPr>
              <a:t>Q,Qbar:</a:t>
            </a:r>
            <a:r>
              <a:rPr sz="1400" b="1" dirty="0" err="1">
                <a:latin typeface="Courier New"/>
                <a:cs typeface="Courier New"/>
              </a:rPr>
              <a:t>out</a:t>
            </a:r>
            <a:r>
              <a:rPr sz="1400" b="1" spc="-65" dirty="0">
                <a:latin typeface="Courier New"/>
                <a:cs typeface="Courier New"/>
              </a:rPr>
              <a:t> </a:t>
            </a:r>
            <a:r>
              <a:rPr sz="1400" spc="-10" dirty="0" err="1">
                <a:latin typeface="Courier New"/>
                <a:cs typeface="Courier New"/>
              </a:rPr>
              <a:t>std_logic</a:t>
            </a:r>
            <a:r>
              <a:rPr sz="1400" spc="-10" dirty="0">
                <a:latin typeface="Courier New"/>
                <a:cs typeface="Courier New"/>
              </a:rPr>
              <a:t>);</a:t>
            </a:r>
            <a:endParaRPr sz="1400" dirty="0">
              <a:latin typeface="Courier New"/>
              <a:cs typeface="Courier New"/>
            </a:endParaRPr>
          </a:p>
          <a:p>
            <a:pPr marL="107188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TFF1</a:t>
            </a:r>
            <a:r>
              <a:rPr sz="1400" spc="-1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1071880" marR="138874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Architecture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4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of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00FF"/>
                </a:solidFill>
                <a:latin typeface="Courier New"/>
                <a:cs typeface="Courier New"/>
              </a:rPr>
              <a:t>TFF1</a:t>
            </a:r>
            <a:r>
              <a:rPr sz="14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25" dirty="0">
                <a:latin typeface="Courier New"/>
                <a:cs typeface="Courier New"/>
              </a:rPr>
              <a:t>is </a:t>
            </a:r>
            <a:r>
              <a:rPr sz="1400" b="1" spc="-10" dirty="0">
                <a:latin typeface="Courier New"/>
                <a:cs typeface="Courier New"/>
              </a:rPr>
              <a:t>Begin</a:t>
            </a:r>
            <a:endParaRPr sz="1400" dirty="0">
              <a:latin typeface="Courier New"/>
              <a:cs typeface="Courier New"/>
            </a:endParaRPr>
          </a:p>
          <a:p>
            <a:pPr marL="1497965">
              <a:lnSpc>
                <a:spcPct val="100000"/>
              </a:lnSpc>
            </a:pPr>
            <a:r>
              <a:rPr sz="1400" b="1" spc="-10" dirty="0">
                <a:latin typeface="Courier New"/>
                <a:cs typeface="Courier New"/>
              </a:rPr>
              <a:t>Process</a:t>
            </a:r>
            <a:r>
              <a:rPr sz="1400" spc="-10" dirty="0">
                <a:latin typeface="Courier New"/>
                <a:cs typeface="Courier New"/>
              </a:rPr>
              <a:t>(PR,CL,CK)</a:t>
            </a:r>
            <a:endParaRPr sz="1400" dirty="0">
              <a:latin typeface="Courier New"/>
              <a:cs typeface="Courier New"/>
            </a:endParaRPr>
          </a:p>
          <a:p>
            <a:pPr marL="1923414">
              <a:lnSpc>
                <a:spcPts val="1675"/>
              </a:lnSpc>
            </a:pPr>
            <a:r>
              <a:rPr sz="1400" b="1" dirty="0">
                <a:latin typeface="Courier New"/>
                <a:cs typeface="Courier New"/>
              </a:rPr>
              <a:t>Variable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spc="-10" dirty="0" err="1">
                <a:latin typeface="Courier New"/>
                <a:cs typeface="Courier New"/>
              </a:rPr>
              <a:t>TMP:std_logic</a:t>
            </a:r>
            <a:r>
              <a:rPr sz="1400" spc="-1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1497965">
              <a:lnSpc>
                <a:spcPts val="1675"/>
              </a:lnSpc>
            </a:pPr>
            <a:r>
              <a:rPr sz="1400" b="1" spc="-10" dirty="0">
                <a:latin typeface="Courier New"/>
                <a:cs typeface="Courier New"/>
              </a:rPr>
              <a:t>Begin</a:t>
            </a:r>
            <a:endParaRPr sz="1400" dirty="0">
              <a:latin typeface="Courier New"/>
              <a:cs typeface="Courier New"/>
            </a:endParaRPr>
          </a:p>
          <a:p>
            <a:pPr marL="1923414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ourier New"/>
                <a:cs typeface="Courier New"/>
              </a:rPr>
              <a:t>If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PR='0'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Then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TMP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:=</a:t>
            </a:r>
            <a:r>
              <a:rPr sz="1400" spc="-20" dirty="0">
                <a:latin typeface="Courier New"/>
                <a:cs typeface="Courier New"/>
              </a:rPr>
              <a:t> '1';</a:t>
            </a:r>
            <a:endParaRPr sz="1400" dirty="0">
              <a:latin typeface="Courier New"/>
              <a:cs typeface="Courier New"/>
            </a:endParaRPr>
          </a:p>
          <a:p>
            <a:pPr marL="1923414">
              <a:lnSpc>
                <a:spcPct val="100000"/>
              </a:lnSpc>
              <a:spcBef>
                <a:spcPts val="5"/>
              </a:spcBef>
            </a:pPr>
            <a:r>
              <a:rPr sz="1400" b="1" dirty="0" err="1">
                <a:latin typeface="Courier New"/>
                <a:cs typeface="Courier New"/>
              </a:rPr>
              <a:t>Elsif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CL='0'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Then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TMP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:=</a:t>
            </a:r>
            <a:r>
              <a:rPr sz="1400" spc="-20" dirty="0">
                <a:latin typeface="Courier New"/>
                <a:cs typeface="Courier New"/>
              </a:rPr>
              <a:t> '0';</a:t>
            </a:r>
            <a:endParaRPr sz="1400" dirty="0">
              <a:latin typeface="Courier New"/>
              <a:cs typeface="Courier New"/>
            </a:endParaRPr>
          </a:p>
          <a:p>
            <a:pPr marL="1923414">
              <a:lnSpc>
                <a:spcPct val="100000"/>
              </a:lnSpc>
            </a:pPr>
            <a:r>
              <a:rPr sz="1400" b="1" dirty="0" err="1">
                <a:latin typeface="Courier New"/>
                <a:cs typeface="Courier New"/>
              </a:rPr>
              <a:t>Elsif</a:t>
            </a:r>
            <a:r>
              <a:rPr sz="1400" b="1" spc="-65" dirty="0">
                <a:latin typeface="Courier New"/>
                <a:cs typeface="Courier New"/>
              </a:rPr>
              <a:t> </a:t>
            </a:r>
            <a:r>
              <a:rPr sz="1400" dirty="0" err="1">
                <a:latin typeface="Courier New"/>
                <a:cs typeface="Courier New"/>
              </a:rPr>
              <a:t>Rising_edge</a:t>
            </a:r>
            <a:r>
              <a:rPr sz="1400" dirty="0">
                <a:latin typeface="Courier New"/>
                <a:cs typeface="Courier New"/>
              </a:rPr>
              <a:t>(CK)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b="1" spc="-20" dirty="0">
                <a:latin typeface="Courier New"/>
                <a:cs typeface="Courier New"/>
              </a:rPr>
              <a:t>Then</a:t>
            </a:r>
            <a:endParaRPr sz="1400" dirty="0">
              <a:latin typeface="Courier New"/>
              <a:cs typeface="Courier New"/>
            </a:endParaRPr>
          </a:p>
          <a:p>
            <a:pPr marL="234950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If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T='1'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Then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TMP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:=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not</a:t>
            </a:r>
            <a:r>
              <a:rPr sz="1400" b="1" spc="-10" dirty="0">
                <a:latin typeface="Courier New"/>
                <a:cs typeface="Courier New"/>
              </a:rPr>
              <a:t> </a:t>
            </a:r>
            <a:r>
              <a:rPr sz="1400" spc="-20" dirty="0">
                <a:latin typeface="Courier New"/>
                <a:cs typeface="Courier New"/>
              </a:rPr>
              <a:t>TMP;</a:t>
            </a:r>
            <a:endParaRPr sz="1400" dirty="0">
              <a:latin typeface="Courier New"/>
              <a:cs typeface="Courier New"/>
            </a:endParaRPr>
          </a:p>
          <a:p>
            <a:pPr marL="2349500" marR="202628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Else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null</a:t>
            </a:r>
            <a:r>
              <a:rPr sz="1400" spc="-10" dirty="0">
                <a:latin typeface="Courier New"/>
                <a:cs typeface="Courier New"/>
              </a:rPr>
              <a:t>; </a:t>
            </a: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25" dirty="0">
                <a:latin typeface="Courier New"/>
                <a:cs typeface="Courier New"/>
              </a:rPr>
              <a:t> If</a:t>
            </a:r>
            <a:r>
              <a:rPr sz="1400" spc="-25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1923414" marR="255778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25" dirty="0">
                <a:latin typeface="Courier New"/>
                <a:cs typeface="Courier New"/>
              </a:rPr>
              <a:t> If</a:t>
            </a:r>
            <a:r>
              <a:rPr sz="1400" spc="-25" dirty="0">
                <a:latin typeface="Courier New"/>
                <a:cs typeface="Courier New"/>
              </a:rPr>
              <a:t>;</a:t>
            </a:r>
            <a:r>
              <a:rPr sz="1400" spc="50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Q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&lt;=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spc="-20" dirty="0">
                <a:latin typeface="Courier New"/>
                <a:cs typeface="Courier New"/>
              </a:rPr>
              <a:t>TMP;</a:t>
            </a:r>
            <a:endParaRPr sz="1400" dirty="0">
              <a:latin typeface="Courier New"/>
              <a:cs typeface="Courier New"/>
            </a:endParaRPr>
          </a:p>
          <a:p>
            <a:pPr marL="1923414">
              <a:lnSpc>
                <a:spcPct val="100000"/>
              </a:lnSpc>
            </a:pPr>
            <a:r>
              <a:rPr sz="1400" dirty="0" err="1">
                <a:latin typeface="Courier New"/>
                <a:cs typeface="Courier New"/>
              </a:rPr>
              <a:t>Qbar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&lt;=</a:t>
            </a:r>
            <a:r>
              <a:rPr sz="1400" spc="-1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not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spc="-20" dirty="0">
                <a:latin typeface="Courier New"/>
                <a:cs typeface="Courier New"/>
              </a:rPr>
              <a:t>TMP;</a:t>
            </a:r>
            <a:endParaRPr sz="1400" dirty="0">
              <a:latin typeface="Courier New"/>
              <a:cs typeface="Courier New"/>
            </a:endParaRPr>
          </a:p>
          <a:p>
            <a:pPr marL="1071880" marR="2664460" indent="426084">
              <a:lnSpc>
                <a:spcPts val="1650"/>
              </a:lnSpc>
              <a:spcBef>
                <a:spcPts val="80"/>
              </a:spcBef>
            </a:pP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Process</a:t>
            </a:r>
            <a:r>
              <a:rPr sz="1400" spc="-10" dirty="0">
                <a:latin typeface="Courier New"/>
                <a:cs typeface="Courier New"/>
              </a:rPr>
              <a:t>; </a:t>
            </a: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400" spc="-1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206915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algn="l"/>
            <a:r>
              <a:rPr lang="en-US" spc="-10" dirty="0">
                <a:latin typeface="Times New Roman"/>
                <a:cs typeface="Times New Roman"/>
              </a:rPr>
              <a:t>Flip-Flop </a:t>
            </a:r>
            <a:r>
              <a:rPr lang="en-US" spc="-10" dirty="0" err="1"/>
              <a:t>正反器設計</a:t>
            </a:r>
            <a:r>
              <a:rPr lang="en-US" spc="-10" dirty="0">
                <a:latin typeface="Times New Roman"/>
                <a:cs typeface="Times New Roman"/>
              </a:rPr>
              <a:t>(6/7)</a:t>
            </a:r>
          </a:p>
          <a:p>
            <a:pPr marL="12700">
              <a:spcBef>
                <a:spcPts val="95"/>
              </a:spcBef>
            </a:pPr>
            <a:endParaRPr lang="en-US" spc="-1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pc="-1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6410" y="1352965"/>
            <a:ext cx="3015995" cy="21656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7390" y="1192530"/>
            <a:ext cx="5977255" cy="367536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0" dirty="0">
                <a:latin typeface="Times New Roman"/>
                <a:cs typeface="Times New Roman"/>
              </a:rPr>
              <a:t>VHDL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 err="1">
                <a:latin typeface="Times New Roman"/>
                <a:cs typeface="Times New Roman"/>
              </a:rPr>
              <a:t>JK</a:t>
            </a:r>
            <a:r>
              <a:rPr sz="2800" spc="-20" dirty="0" err="1">
                <a:latin typeface="SimSun"/>
                <a:cs typeface="SimSun"/>
              </a:rPr>
              <a:t>正反器</a:t>
            </a:r>
            <a:endParaRPr sz="2800" dirty="0">
              <a:latin typeface="SimSun"/>
              <a:cs typeface="SimSun"/>
            </a:endParaRPr>
          </a:p>
          <a:p>
            <a:pPr marL="645160">
              <a:lnSpc>
                <a:spcPct val="100000"/>
              </a:lnSpc>
              <a:spcBef>
                <a:spcPts val="20"/>
              </a:spcBef>
            </a:pPr>
            <a:r>
              <a:rPr sz="1400" b="1" dirty="0">
                <a:latin typeface="Courier New"/>
                <a:cs typeface="Courier New"/>
              </a:rPr>
              <a:t>Library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IEEE;</a:t>
            </a:r>
            <a:endParaRPr sz="1400" dirty="0">
              <a:latin typeface="Courier New"/>
              <a:cs typeface="Courier New"/>
            </a:endParaRPr>
          </a:p>
          <a:p>
            <a:pPr marL="64516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Use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IEEE.std_logic_1164.</a:t>
            </a:r>
            <a:r>
              <a:rPr sz="1400" b="1" spc="-10" dirty="0">
                <a:latin typeface="Courier New"/>
                <a:cs typeface="Courier New"/>
              </a:rPr>
              <a:t>all</a:t>
            </a:r>
            <a:r>
              <a:rPr sz="1400" spc="-1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64516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Entity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00FF"/>
                </a:solidFill>
                <a:latin typeface="Courier New"/>
                <a:cs typeface="Courier New"/>
              </a:rPr>
              <a:t>JKFF1</a:t>
            </a:r>
            <a:r>
              <a:rPr sz="1400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35" dirty="0">
                <a:latin typeface="Courier New"/>
                <a:cs typeface="Courier New"/>
              </a:rPr>
              <a:t>is</a:t>
            </a:r>
            <a:endParaRPr sz="1400" dirty="0">
              <a:latin typeface="Courier New"/>
              <a:cs typeface="Courier New"/>
            </a:endParaRPr>
          </a:p>
          <a:p>
            <a:pPr marL="1071245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Port</a:t>
            </a:r>
            <a:r>
              <a:rPr sz="1400" dirty="0">
                <a:latin typeface="Courier New"/>
                <a:cs typeface="Courier New"/>
              </a:rPr>
              <a:t>(</a:t>
            </a:r>
            <a:r>
              <a:rPr lang="en-US" sz="1400" spc="-85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sz="1400" spc="-10" dirty="0">
                <a:latin typeface="Courier New"/>
                <a:cs typeface="Courier New"/>
              </a:rPr>
              <a:t>);</a:t>
            </a:r>
            <a:endParaRPr sz="1400" dirty="0">
              <a:latin typeface="Courier New"/>
              <a:cs typeface="Courier New"/>
            </a:endParaRPr>
          </a:p>
          <a:p>
            <a:pPr marL="64516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JKFF1</a:t>
            </a:r>
            <a:r>
              <a:rPr sz="1400" spc="-1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645160" marR="223901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Architecture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400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of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/>
                <a:cs typeface="Courier New"/>
              </a:rPr>
              <a:t>JKFF1</a:t>
            </a:r>
            <a:r>
              <a:rPr sz="14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25" dirty="0">
                <a:latin typeface="Courier New"/>
                <a:cs typeface="Courier New"/>
              </a:rPr>
              <a:t>is </a:t>
            </a:r>
            <a:r>
              <a:rPr sz="1400" b="1" spc="-10" dirty="0">
                <a:latin typeface="Courier New"/>
                <a:cs typeface="Courier New"/>
              </a:rPr>
              <a:t>Begin</a:t>
            </a:r>
            <a:endParaRPr sz="1400" dirty="0">
              <a:latin typeface="Courier New"/>
              <a:cs typeface="Courier New"/>
            </a:endParaRPr>
          </a:p>
          <a:p>
            <a:pPr marL="1071245" marR="2450465"/>
            <a:r>
              <a:rPr sz="1400" b="1" spc="-10" dirty="0">
                <a:latin typeface="Courier New"/>
                <a:cs typeface="Courier New"/>
              </a:rPr>
              <a:t>Process</a:t>
            </a:r>
            <a:r>
              <a:rPr sz="1400" spc="-10" dirty="0">
                <a:latin typeface="Courier New"/>
                <a:cs typeface="Courier New"/>
              </a:rPr>
              <a:t>(</a:t>
            </a:r>
            <a:r>
              <a:rPr lang="en-US" sz="1400" spc="-1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sz="1400" spc="-10" dirty="0">
                <a:latin typeface="Courier New"/>
                <a:cs typeface="Courier New"/>
              </a:rPr>
              <a:t>) </a:t>
            </a:r>
            <a:endParaRPr lang="en-US" sz="1400" spc="-10" dirty="0">
              <a:latin typeface="Courier New"/>
              <a:cs typeface="Courier New"/>
            </a:endParaRPr>
          </a:p>
          <a:p>
            <a:pPr marL="1071245" marR="2450465"/>
            <a:r>
              <a:rPr sz="1400" b="1" dirty="0">
                <a:latin typeface="Courier New"/>
                <a:cs typeface="Courier New"/>
              </a:rPr>
              <a:t>Variable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spc="-10" dirty="0" err="1">
                <a:latin typeface="Courier New"/>
                <a:cs typeface="Courier New"/>
              </a:rPr>
              <a:t>TMP:std_logic</a:t>
            </a:r>
            <a:r>
              <a:rPr sz="1400" spc="-10" dirty="0">
                <a:latin typeface="Courier New"/>
                <a:cs typeface="Courier New"/>
              </a:rPr>
              <a:t>; </a:t>
            </a:r>
            <a:r>
              <a:rPr lang="en-US" sz="1400" b="1" spc="-10" dirty="0">
                <a:latin typeface="Courier New"/>
                <a:cs typeface="Courier New"/>
              </a:rPr>
              <a:t>Begin</a:t>
            </a:r>
            <a:endParaRPr lang="en-US" sz="1400" dirty="0">
              <a:latin typeface="Courier New"/>
              <a:cs typeface="Courier New"/>
            </a:endParaRPr>
          </a:p>
          <a:p>
            <a:pPr marL="1071245" marR="2450465"/>
            <a:r>
              <a:rPr lang="en-US" sz="1400" b="1" dirty="0">
                <a:latin typeface="Courier New"/>
                <a:cs typeface="Courier New"/>
              </a:rPr>
              <a:t>   If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lang="en-US" sz="140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Then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lang="en-US" sz="1400" spc="-15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2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1496695"/>
            <a:r>
              <a:rPr sz="1400" b="1" dirty="0" err="1">
                <a:latin typeface="Courier New"/>
                <a:cs typeface="Courier New"/>
              </a:rPr>
              <a:t>Elsif</a:t>
            </a:r>
            <a:r>
              <a:rPr lang="en-US" sz="1400" b="1" spc="-45" dirty="0">
                <a:latin typeface="Courier New"/>
                <a:cs typeface="Courier New"/>
              </a:rPr>
              <a:t> </a:t>
            </a:r>
            <a:r>
              <a:rPr lang="en-US" sz="1400" spc="-45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30" dirty="0">
                <a:latin typeface="Courier New"/>
                <a:cs typeface="Courier New"/>
              </a:rPr>
              <a:t> </a:t>
            </a:r>
            <a:r>
              <a:rPr sz="1400" b="1" dirty="0">
                <a:latin typeface="Courier New"/>
                <a:cs typeface="Courier New"/>
              </a:rPr>
              <a:t>Then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lang="en-US" sz="1400" spc="-2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2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1496695"/>
            <a:r>
              <a:rPr sz="1400" b="1" dirty="0" err="1">
                <a:latin typeface="Courier New"/>
                <a:cs typeface="Courier New"/>
              </a:rPr>
              <a:t>Elsif</a:t>
            </a:r>
            <a:r>
              <a:rPr lang="en-US" sz="1400" b="1" spc="-60" dirty="0">
                <a:latin typeface="Courier New"/>
                <a:cs typeface="Courier New"/>
              </a:rPr>
              <a:t> </a:t>
            </a:r>
            <a:r>
              <a:rPr lang="en-US" sz="1400" spc="-60" dirty="0">
                <a:highlight>
                  <a:srgbClr val="FFFF00"/>
                </a:highlight>
                <a:latin typeface="Courier New"/>
                <a:cs typeface="Courier New"/>
              </a:rPr>
              <a:t>... </a:t>
            </a:r>
            <a:r>
              <a:rPr sz="1400" b="1" spc="-20" dirty="0">
                <a:latin typeface="Courier New"/>
                <a:cs typeface="Courier New"/>
              </a:rPr>
              <a:t>Then</a:t>
            </a:r>
            <a:endParaRPr sz="1400" dirty="0">
              <a:latin typeface="Courier New"/>
              <a:cs typeface="Courier New"/>
            </a:endParaRPr>
          </a:p>
          <a:p>
            <a:pPr marL="1922145"/>
            <a:r>
              <a:rPr sz="1400" b="1" dirty="0">
                <a:latin typeface="Courier New"/>
                <a:cs typeface="Courier New"/>
              </a:rPr>
              <a:t>If</a:t>
            </a:r>
            <a:r>
              <a:rPr lang="en-US" sz="1400" b="1" spc="-35" dirty="0">
                <a:latin typeface="Courier New"/>
                <a:cs typeface="Courier New"/>
              </a:rPr>
              <a:t> </a:t>
            </a:r>
            <a:r>
              <a:rPr lang="en-US" sz="1400" spc="-35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30" dirty="0">
                <a:latin typeface="Courier New"/>
                <a:cs typeface="Courier New"/>
              </a:rPr>
              <a:t> </a:t>
            </a:r>
            <a:r>
              <a:rPr sz="1400" b="1" dirty="0">
                <a:latin typeface="Courier New"/>
                <a:cs typeface="Courier New"/>
              </a:rPr>
              <a:t>and</a:t>
            </a:r>
            <a:r>
              <a:rPr lang="en-US" sz="1400" b="1" spc="-15" dirty="0">
                <a:latin typeface="Courier New"/>
                <a:cs typeface="Courier New"/>
              </a:rPr>
              <a:t> </a:t>
            </a:r>
            <a:r>
              <a:rPr lang="en-US" sz="1400" spc="-15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30" dirty="0">
                <a:latin typeface="Courier New"/>
                <a:cs typeface="Courier New"/>
              </a:rPr>
              <a:t> </a:t>
            </a:r>
            <a:r>
              <a:rPr sz="1400" b="1" dirty="0">
                <a:latin typeface="Courier New"/>
                <a:cs typeface="Courier New"/>
              </a:rPr>
              <a:t>Then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lang="en-US" sz="1400" spc="-2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2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1922145"/>
            <a:r>
              <a:rPr sz="1400" b="1" dirty="0" err="1">
                <a:latin typeface="Courier New"/>
                <a:cs typeface="Courier New"/>
              </a:rPr>
              <a:t>Elsif</a:t>
            </a:r>
            <a:r>
              <a:rPr lang="en-US" sz="1400" b="1" spc="-20" dirty="0">
                <a:latin typeface="Courier New"/>
                <a:cs typeface="Courier New"/>
              </a:rPr>
              <a:t> </a:t>
            </a:r>
            <a:r>
              <a:rPr lang="en-US" sz="1400" spc="-2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25" dirty="0">
                <a:latin typeface="Courier New"/>
                <a:cs typeface="Courier New"/>
              </a:rPr>
              <a:t> </a:t>
            </a:r>
            <a:r>
              <a:rPr sz="1400" b="1" dirty="0">
                <a:latin typeface="Courier New"/>
                <a:cs typeface="Courier New"/>
              </a:rPr>
              <a:t>and</a:t>
            </a:r>
            <a:r>
              <a:rPr lang="en-US" sz="1400" b="1" spc="-20" dirty="0">
                <a:latin typeface="Courier New"/>
                <a:cs typeface="Courier New"/>
              </a:rPr>
              <a:t> </a:t>
            </a:r>
            <a:r>
              <a:rPr lang="en-US" sz="1400" spc="-2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25" dirty="0">
                <a:latin typeface="Courier New"/>
                <a:cs typeface="Courier New"/>
              </a:rPr>
              <a:t> </a:t>
            </a:r>
            <a:r>
              <a:rPr sz="1400" b="1" dirty="0">
                <a:latin typeface="Courier New"/>
                <a:cs typeface="Courier New"/>
              </a:rPr>
              <a:t>Then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lang="en-US" sz="1400" spc="-2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20" dirty="0">
                <a:latin typeface="Courier New"/>
                <a:cs typeface="Courier New"/>
              </a:rPr>
              <a:t>;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0358" y="4867895"/>
            <a:ext cx="4316095" cy="175432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89685">
              <a:spcBef>
                <a:spcPts val="100"/>
              </a:spcBef>
            </a:pPr>
            <a:r>
              <a:rPr sz="1400" b="1" dirty="0" err="1">
                <a:latin typeface="Courier New"/>
                <a:cs typeface="Courier New"/>
              </a:rPr>
              <a:t>Elsif</a:t>
            </a:r>
            <a:r>
              <a:rPr lang="en-US" sz="1400" b="1" spc="-35" dirty="0">
                <a:latin typeface="Courier New"/>
                <a:cs typeface="Courier New"/>
              </a:rPr>
              <a:t> </a:t>
            </a:r>
            <a:r>
              <a:rPr lang="en-US" sz="1400" spc="-35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35" dirty="0">
                <a:latin typeface="Courier New"/>
                <a:cs typeface="Courier New"/>
              </a:rPr>
              <a:t> </a:t>
            </a:r>
            <a:r>
              <a:rPr sz="1400" b="1" dirty="0">
                <a:latin typeface="Courier New"/>
                <a:cs typeface="Courier New"/>
              </a:rPr>
              <a:t>and</a:t>
            </a:r>
            <a:r>
              <a:rPr lang="en-US" sz="1400" b="1" spc="-40" dirty="0">
                <a:latin typeface="Courier New"/>
                <a:cs typeface="Courier New"/>
              </a:rPr>
              <a:t> </a:t>
            </a:r>
            <a:r>
              <a:rPr lang="en-US" sz="1400" spc="-4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spc="-30" dirty="0">
                <a:latin typeface="Courier New"/>
                <a:cs typeface="Courier New"/>
              </a:rPr>
              <a:t> </a:t>
            </a:r>
            <a:r>
              <a:rPr sz="1400" b="1" spc="-20" dirty="0">
                <a:latin typeface="Courier New"/>
                <a:cs typeface="Courier New"/>
              </a:rPr>
              <a:t>Then</a:t>
            </a:r>
            <a:r>
              <a:rPr lang="en-US" sz="1400" b="1" spc="-20" dirty="0">
                <a:latin typeface="Courier New"/>
                <a:cs typeface="Courier New"/>
              </a:rPr>
              <a:t> </a:t>
            </a:r>
            <a:r>
              <a:rPr lang="en-US" sz="1400" spc="-2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lang="en-US" sz="140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1289685" marR="170688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Else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null</a:t>
            </a:r>
            <a:r>
              <a:rPr sz="1400" spc="-10" dirty="0">
                <a:latin typeface="Courier New"/>
                <a:cs typeface="Courier New"/>
              </a:rPr>
              <a:t>; </a:t>
            </a: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25" dirty="0">
                <a:latin typeface="Courier New"/>
                <a:cs typeface="Courier New"/>
              </a:rPr>
              <a:t> If</a:t>
            </a:r>
            <a:r>
              <a:rPr sz="1400" spc="-25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863600" marR="2239010">
              <a:lnSpc>
                <a:spcPct val="100000"/>
              </a:lnSpc>
            </a:pP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25" dirty="0">
                <a:latin typeface="Courier New"/>
                <a:cs typeface="Courier New"/>
              </a:rPr>
              <a:t> If</a:t>
            </a:r>
            <a:r>
              <a:rPr sz="1400" spc="-25" dirty="0">
                <a:latin typeface="Courier New"/>
                <a:cs typeface="Courier New"/>
              </a:rPr>
              <a:t>;</a:t>
            </a:r>
            <a:r>
              <a:rPr sz="1400" spc="500" dirty="0">
                <a:latin typeface="Courier New"/>
                <a:cs typeface="Courier New"/>
              </a:rPr>
              <a:t> </a:t>
            </a:r>
            <a:r>
              <a:rPr lang="en-US" sz="1400" spc="50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sz="1400" spc="-2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863600">
              <a:lnSpc>
                <a:spcPct val="100000"/>
              </a:lnSpc>
            </a:pPr>
            <a:r>
              <a:rPr lang="en-US" sz="1400" spc="-20" dirty="0">
                <a:highlight>
                  <a:srgbClr val="FFFF00"/>
                </a:highlight>
                <a:latin typeface="Courier New"/>
                <a:cs typeface="Courier New"/>
              </a:rPr>
              <a:t>...</a:t>
            </a:r>
            <a:r>
              <a:rPr sz="1400" spc="-2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  <a:p>
            <a:pPr marL="12700" marR="2345055" indent="425450">
              <a:lnSpc>
                <a:spcPts val="1650"/>
              </a:lnSpc>
              <a:spcBef>
                <a:spcPts val="80"/>
              </a:spcBef>
            </a:pP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2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Process</a:t>
            </a:r>
            <a:r>
              <a:rPr sz="1400" spc="-10" dirty="0">
                <a:latin typeface="Courier New"/>
                <a:cs typeface="Courier New"/>
              </a:rPr>
              <a:t>; </a:t>
            </a:r>
            <a:r>
              <a:rPr sz="1400" b="1" dirty="0">
                <a:latin typeface="Courier New"/>
                <a:cs typeface="Courier New"/>
              </a:rPr>
              <a:t>End</a:t>
            </a:r>
            <a:r>
              <a:rPr sz="1400" b="1" spc="-15" dirty="0"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400" spc="-10" dirty="0">
                <a:latin typeface="Courier New"/>
                <a:cs typeface="Courier New"/>
              </a:rPr>
              <a:t>;</a:t>
            </a:r>
            <a:endParaRPr sz="1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ENTITY  DFF  is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PORT(CLK, D 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STD_LOGIC;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Q: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STD_LOGIC );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END DFF;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530" y="1273581"/>
            <a:ext cx="3046219" cy="1901077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13" y="3569518"/>
            <a:ext cx="5317482" cy="3253757"/>
          </a:xfrm>
          <a:prstGeom prst="rect">
            <a:avLst/>
          </a:prstGeom>
        </p:spPr>
      </p:pic>
      <p:sp>
        <p:nvSpPr>
          <p:cNvPr id="2048" name="文字方塊 2047"/>
          <p:cNvSpPr txBox="1"/>
          <p:nvPr/>
        </p:nvSpPr>
        <p:spPr>
          <a:xfrm>
            <a:off x="552079" y="4780897"/>
            <a:ext cx="1620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信號方向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455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93335" y="4658867"/>
            <a:ext cx="4530090" cy="2199640"/>
            <a:chOff x="4593335" y="4658867"/>
            <a:chExt cx="4530090" cy="2199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3335" y="4673345"/>
              <a:ext cx="3015234" cy="14401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00571" y="4673345"/>
              <a:ext cx="479425" cy="315595"/>
            </a:xfrm>
            <a:custGeom>
              <a:avLst/>
              <a:gdLst/>
              <a:ahLst/>
              <a:cxnLst/>
              <a:rect l="l" t="t" r="r" b="b"/>
              <a:pathLst>
                <a:path w="479425" h="315595">
                  <a:moveTo>
                    <a:pt x="0" y="315467"/>
                  </a:moveTo>
                  <a:lnTo>
                    <a:pt x="479298" y="315467"/>
                  </a:lnTo>
                  <a:lnTo>
                    <a:pt x="479298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7390" y="486918"/>
            <a:ext cx="7729219" cy="206915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algn="l"/>
            <a:r>
              <a:rPr lang="en-US" spc="-10" dirty="0">
                <a:latin typeface="Times New Roman"/>
                <a:cs typeface="Times New Roman"/>
              </a:rPr>
              <a:t>Flip-Flop </a:t>
            </a:r>
            <a:r>
              <a:rPr lang="en-US" spc="-10" dirty="0" err="1"/>
              <a:t>正反器設計</a:t>
            </a:r>
            <a:r>
              <a:rPr lang="en-US" spc="-10" dirty="0">
                <a:latin typeface="Times New Roman"/>
                <a:cs typeface="Times New Roman"/>
              </a:rPr>
              <a:t>(7/7)</a:t>
            </a:r>
          </a:p>
          <a:p>
            <a:pPr marL="12700">
              <a:spcBef>
                <a:spcPts val="95"/>
              </a:spcBef>
            </a:pPr>
            <a:endParaRPr lang="en-US" spc="-1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pc="-1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390" y="1477010"/>
            <a:ext cx="27438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spc="-15">
                <a:latin typeface="SimSun"/>
                <a:cs typeface="SimSun"/>
              </a:rPr>
              <a:t>各種正反器比較</a:t>
            </a:r>
            <a:endParaRPr sz="2800">
              <a:latin typeface="SimSun"/>
              <a:cs typeface="SimSu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03375" y="4658867"/>
            <a:ext cx="3015615" cy="1454785"/>
            <a:chOff x="1103375" y="4658867"/>
            <a:chExt cx="3015615" cy="14547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375" y="4673345"/>
              <a:ext cx="3015233" cy="14401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19755" y="4673345"/>
              <a:ext cx="479425" cy="315595"/>
            </a:xfrm>
            <a:custGeom>
              <a:avLst/>
              <a:gdLst/>
              <a:ahLst/>
              <a:cxnLst/>
              <a:rect l="l" t="t" r="r" b="b"/>
              <a:pathLst>
                <a:path w="479425" h="315595">
                  <a:moveTo>
                    <a:pt x="0" y="315467"/>
                  </a:moveTo>
                  <a:lnTo>
                    <a:pt x="479298" y="315467"/>
                  </a:lnTo>
                  <a:lnTo>
                    <a:pt x="479298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03375" y="2205989"/>
            <a:ext cx="3015615" cy="2169795"/>
            <a:chOff x="1103375" y="2205989"/>
            <a:chExt cx="3015615" cy="21697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3375" y="2209799"/>
              <a:ext cx="3015233" cy="21656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94965" y="2220467"/>
              <a:ext cx="848994" cy="315595"/>
            </a:xfrm>
            <a:custGeom>
              <a:avLst/>
              <a:gdLst/>
              <a:ahLst/>
              <a:cxnLst/>
              <a:rect l="l" t="t" r="r" b="b"/>
              <a:pathLst>
                <a:path w="848994" h="315594">
                  <a:moveTo>
                    <a:pt x="0" y="315467"/>
                  </a:moveTo>
                  <a:lnTo>
                    <a:pt x="848868" y="315467"/>
                  </a:lnTo>
                  <a:lnTo>
                    <a:pt x="848868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93335" y="2205989"/>
            <a:ext cx="3015615" cy="2169795"/>
            <a:chOff x="4593335" y="2205989"/>
            <a:chExt cx="3015615" cy="216979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3335" y="2209799"/>
              <a:ext cx="3015234" cy="21656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92545" y="2220467"/>
              <a:ext cx="848994" cy="315595"/>
            </a:xfrm>
            <a:custGeom>
              <a:avLst/>
              <a:gdLst/>
              <a:ahLst/>
              <a:cxnLst/>
              <a:rect l="l" t="t" r="r" b="b"/>
              <a:pathLst>
                <a:path w="848995" h="315594">
                  <a:moveTo>
                    <a:pt x="0" y="315467"/>
                  </a:moveTo>
                  <a:lnTo>
                    <a:pt x="848868" y="315467"/>
                  </a:lnTo>
                  <a:lnTo>
                    <a:pt x="848868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616585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b="1">
                <a:latin typeface="Microsoft JhengHei"/>
                <a:cs typeface="Microsoft JhengHei"/>
              </a:rPr>
              <a:t>Generic </a:t>
            </a:r>
            <a:r>
              <a:rPr spc="-50" err="1"/>
              <a:t>敘述</a:t>
            </a:r>
            <a:r>
              <a:rPr lang="en-US" spc="-50"/>
              <a:t>(1/4)</a:t>
            </a:r>
            <a:endParaRPr lang="en-US" spc="-50">
              <a:ea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477772"/>
            <a:ext cx="7603490" cy="83629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4"/>
              </a:spcBef>
              <a:buFont typeface="Arial MT"/>
              <a:buChar char="•"/>
              <a:tabLst>
                <a:tab pos="241300" algn="l"/>
                <a:tab pos="1542415" algn="l"/>
              </a:tabLst>
            </a:pPr>
            <a:r>
              <a:rPr sz="2800" spc="-10">
                <a:latin typeface="Times New Roman"/>
                <a:cs typeface="Times New Roman"/>
              </a:rPr>
              <a:t>Generic</a:t>
            </a:r>
            <a:r>
              <a:rPr sz="2800">
                <a:latin typeface="Times New Roman"/>
                <a:cs typeface="Times New Roman"/>
              </a:rPr>
              <a:t>	</a:t>
            </a:r>
            <a:r>
              <a:rPr sz="2800" spc="-15">
                <a:latin typeface="SimSun"/>
                <a:cs typeface="SimSun"/>
              </a:rPr>
              <a:t>敘述的功能是將參數傳入設計裡，其格</a:t>
            </a:r>
            <a:r>
              <a:rPr sz="2800" spc="-20">
                <a:latin typeface="SimSun"/>
                <a:cs typeface="SimSun"/>
              </a:rPr>
              <a:t>式如下：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3873069"/>
            <a:ext cx="7802245" cy="24390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>
                <a:latin typeface="Times New Roman"/>
                <a:cs typeface="Times New Roman"/>
              </a:rPr>
              <a:t>Generic</a:t>
            </a:r>
            <a:r>
              <a:rPr sz="2800" spc="-5">
                <a:latin typeface="SimSun"/>
                <a:cs typeface="SimSun"/>
              </a:rPr>
              <a:t>範例</a:t>
            </a:r>
            <a:r>
              <a:rPr sz="2800" spc="-50"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25"/>
              </a:spcBef>
            </a:pPr>
            <a:r>
              <a:rPr sz="2400" spc="-25">
                <a:latin typeface="Times New Roman"/>
                <a:cs typeface="Times New Roman"/>
              </a:rPr>
              <a:t>Q</a:t>
            </a:r>
            <a:r>
              <a:rPr sz="2400">
                <a:latin typeface="SimSun"/>
                <a:cs typeface="SimSun"/>
              </a:rPr>
              <a:t>為</a:t>
            </a:r>
            <a:r>
              <a:rPr sz="2400">
                <a:latin typeface="Times New Roman"/>
                <a:cs typeface="Times New Roman"/>
              </a:rPr>
              <a:t>4bit</a:t>
            </a:r>
            <a:r>
              <a:rPr sz="2400" spc="-5">
                <a:latin typeface="SimSun"/>
                <a:cs typeface="SimSun"/>
              </a:rPr>
              <a:t>匯流排，只要修改</a:t>
            </a:r>
            <a:r>
              <a:rPr sz="2400" spc="-10">
                <a:latin typeface="Times New Roman"/>
                <a:cs typeface="Times New Roman"/>
              </a:rPr>
              <a:t>N</a:t>
            </a:r>
            <a:r>
              <a:rPr sz="2400" spc="-10">
                <a:latin typeface="SimSun"/>
                <a:cs typeface="SimSun"/>
              </a:rPr>
              <a:t>，就可以修改匯流排寬度。</a:t>
            </a:r>
            <a:endParaRPr sz="2400">
              <a:latin typeface="SimSun"/>
              <a:cs typeface="SimSun"/>
            </a:endParaRPr>
          </a:p>
          <a:p>
            <a:pPr marL="422275">
              <a:lnSpc>
                <a:spcPct val="100000"/>
              </a:lnSpc>
              <a:spcBef>
                <a:spcPts val="1510"/>
              </a:spcBef>
            </a:pPr>
            <a:r>
              <a:rPr sz="1800" b="1">
                <a:latin typeface="Courier New"/>
                <a:cs typeface="Courier New"/>
              </a:rPr>
              <a:t>Entity</a:t>
            </a:r>
            <a:r>
              <a:rPr sz="1800" b="1" spc="-50">
                <a:latin typeface="Courier New"/>
                <a:cs typeface="Courier New"/>
              </a:rPr>
              <a:t> </a:t>
            </a:r>
            <a:r>
              <a:rPr sz="1800">
                <a:solidFill>
                  <a:srgbClr val="0000FF"/>
                </a:solidFill>
                <a:latin typeface="Courier New"/>
                <a:cs typeface="Courier New"/>
              </a:rPr>
              <a:t>MOD1</a:t>
            </a:r>
            <a:r>
              <a:rPr sz="1800" spc="-4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 b="1" spc="-25">
                <a:latin typeface="Courier New"/>
                <a:cs typeface="Courier New"/>
              </a:rPr>
              <a:t>is</a:t>
            </a:r>
            <a:endParaRPr sz="1800">
              <a:latin typeface="Courier New"/>
              <a:cs typeface="Courier New"/>
            </a:endParaRPr>
          </a:p>
          <a:p>
            <a:pPr marL="968375">
              <a:lnSpc>
                <a:spcPct val="100000"/>
              </a:lnSpc>
            </a:pPr>
            <a:r>
              <a:rPr sz="1800" b="1">
                <a:latin typeface="Courier New"/>
                <a:cs typeface="Courier New"/>
              </a:rPr>
              <a:t>Generic</a:t>
            </a:r>
            <a:r>
              <a:rPr sz="1800">
                <a:latin typeface="Courier New"/>
                <a:cs typeface="Courier New"/>
              </a:rPr>
              <a:t>(</a:t>
            </a:r>
            <a:r>
              <a:rPr sz="1800" b="1">
                <a:solidFill>
                  <a:srgbClr val="0000FF"/>
                </a:solidFill>
                <a:latin typeface="Courier New"/>
                <a:cs typeface="Courier New"/>
              </a:rPr>
              <a:t>N</a:t>
            </a:r>
            <a:r>
              <a:rPr sz="1800" b="1" spc="-9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800">
                <a:latin typeface="Courier New"/>
                <a:cs typeface="Courier New"/>
              </a:rPr>
              <a:t>:integer</a:t>
            </a:r>
            <a:r>
              <a:rPr sz="1800" spc="-75">
                <a:latin typeface="Courier New"/>
                <a:cs typeface="Courier New"/>
              </a:rPr>
              <a:t> </a:t>
            </a:r>
            <a:r>
              <a:rPr sz="1800" spc="-10">
                <a:latin typeface="Courier New"/>
                <a:cs typeface="Courier New"/>
              </a:rPr>
              <a:t>:=4);</a:t>
            </a:r>
            <a:endParaRPr sz="1800">
              <a:latin typeface="Courier New"/>
              <a:cs typeface="Courier New"/>
            </a:endParaRPr>
          </a:p>
          <a:p>
            <a:pPr marL="968375">
              <a:lnSpc>
                <a:spcPct val="100000"/>
              </a:lnSpc>
            </a:pPr>
            <a:r>
              <a:rPr sz="1800" b="1">
                <a:latin typeface="Courier New"/>
                <a:cs typeface="Courier New"/>
              </a:rPr>
              <a:t>Port</a:t>
            </a:r>
            <a:r>
              <a:rPr sz="1800">
                <a:latin typeface="Courier New"/>
                <a:cs typeface="Courier New"/>
              </a:rPr>
              <a:t>(</a:t>
            </a:r>
            <a:r>
              <a:rPr sz="1800" spc="-95">
                <a:latin typeface="Courier New"/>
                <a:cs typeface="Courier New"/>
              </a:rPr>
              <a:t> </a:t>
            </a:r>
            <a:r>
              <a:rPr sz="1800">
                <a:latin typeface="Courier New"/>
                <a:cs typeface="Courier New"/>
              </a:rPr>
              <a:t>CLR,CK,UD:</a:t>
            </a:r>
            <a:r>
              <a:rPr sz="1800" b="1">
                <a:latin typeface="Courier New"/>
                <a:cs typeface="Courier New"/>
              </a:rPr>
              <a:t>in</a:t>
            </a:r>
            <a:r>
              <a:rPr sz="1800" b="1" spc="-75">
                <a:latin typeface="Courier New"/>
                <a:cs typeface="Courier New"/>
              </a:rPr>
              <a:t> </a:t>
            </a:r>
            <a:r>
              <a:rPr sz="1800" spc="-10">
                <a:latin typeface="Courier New"/>
                <a:cs typeface="Courier New"/>
              </a:rPr>
              <a:t>std_logic;</a:t>
            </a:r>
            <a:endParaRPr sz="1800">
              <a:latin typeface="Courier New"/>
              <a:cs typeface="Courier New"/>
            </a:endParaRPr>
          </a:p>
          <a:p>
            <a:pPr marL="1787525">
              <a:lnSpc>
                <a:spcPts val="2140"/>
              </a:lnSpc>
            </a:pPr>
            <a:r>
              <a:rPr sz="1800">
                <a:latin typeface="Courier New"/>
                <a:cs typeface="Courier New"/>
              </a:rPr>
              <a:t>Q:</a:t>
            </a:r>
            <a:r>
              <a:rPr sz="1800" b="1">
                <a:latin typeface="Courier New"/>
                <a:cs typeface="Courier New"/>
              </a:rPr>
              <a:t>out</a:t>
            </a:r>
            <a:r>
              <a:rPr sz="1800" b="1" spc="-40">
                <a:latin typeface="Courier New"/>
                <a:cs typeface="Courier New"/>
              </a:rPr>
              <a:t> </a:t>
            </a:r>
            <a:r>
              <a:rPr sz="1800" spc="-10">
                <a:latin typeface="Courier New"/>
                <a:cs typeface="Courier New"/>
              </a:rPr>
              <a:t>std_logic_vector(</a:t>
            </a:r>
            <a:r>
              <a:rPr sz="1800" b="1" spc="-10">
                <a:solidFill>
                  <a:srgbClr val="0000FF"/>
                </a:solidFill>
                <a:latin typeface="Courier New"/>
                <a:cs typeface="Courier New"/>
              </a:rPr>
              <a:t>N</a:t>
            </a:r>
            <a:r>
              <a:rPr sz="1800" spc="-10">
                <a:latin typeface="Courier New"/>
                <a:cs typeface="Courier New"/>
              </a:rPr>
              <a:t>-</a:t>
            </a:r>
            <a:r>
              <a:rPr sz="1800">
                <a:latin typeface="Courier New"/>
                <a:cs typeface="Courier New"/>
              </a:rPr>
              <a:t>1</a:t>
            </a:r>
            <a:r>
              <a:rPr sz="1800" spc="-30">
                <a:latin typeface="Courier New"/>
                <a:cs typeface="Courier New"/>
              </a:rPr>
              <a:t> </a:t>
            </a:r>
            <a:r>
              <a:rPr sz="1800" b="1">
                <a:latin typeface="Courier New"/>
                <a:cs typeface="Courier New"/>
              </a:rPr>
              <a:t>downto</a:t>
            </a:r>
            <a:r>
              <a:rPr sz="1800" b="1" spc="-35">
                <a:latin typeface="Courier New"/>
                <a:cs typeface="Courier New"/>
              </a:rPr>
              <a:t> </a:t>
            </a:r>
            <a:r>
              <a:rPr sz="1800" spc="-20">
                <a:latin typeface="Courier New"/>
                <a:cs typeface="Courier New"/>
              </a:rPr>
              <a:t>0));</a:t>
            </a:r>
            <a:endParaRPr sz="1800">
              <a:latin typeface="Courier New"/>
              <a:cs typeface="Courier New"/>
            </a:endParaRPr>
          </a:p>
          <a:p>
            <a:pPr marL="422275">
              <a:lnSpc>
                <a:spcPts val="2140"/>
              </a:lnSpc>
            </a:pPr>
            <a:r>
              <a:rPr sz="1800" b="1">
                <a:latin typeface="Courier New"/>
                <a:cs typeface="Courier New"/>
              </a:rPr>
              <a:t>End</a:t>
            </a:r>
            <a:r>
              <a:rPr sz="1800" b="1" spc="-30">
                <a:latin typeface="Courier New"/>
                <a:cs typeface="Courier New"/>
              </a:rPr>
              <a:t> </a:t>
            </a:r>
            <a:r>
              <a:rPr sz="1800" spc="-20">
                <a:solidFill>
                  <a:srgbClr val="0000FF"/>
                </a:solidFill>
                <a:latin typeface="Courier New"/>
                <a:cs typeface="Courier New"/>
              </a:rPr>
              <a:t>MOD1</a:t>
            </a:r>
            <a:r>
              <a:rPr sz="1800" spc="-2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891" y="2498598"/>
            <a:ext cx="5253770" cy="89927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6480175" cy="69596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b="1">
                <a:latin typeface="Microsoft JhengHei"/>
                <a:cs typeface="Microsoft JhengHei"/>
              </a:rPr>
              <a:t>Generic </a:t>
            </a:r>
            <a:r>
              <a:rPr spc="-50"/>
              <a:t>敘述</a:t>
            </a:r>
            <a:r>
              <a:rPr lang="en-US" spc="-50"/>
              <a:t>(2/4)</a:t>
            </a:r>
            <a:endParaRPr lang="en-US" spc="-50">
              <a:ea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477772"/>
            <a:ext cx="7690484" cy="26371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5080" indent="-228600">
              <a:lnSpc>
                <a:spcPct val="89900"/>
              </a:lnSpc>
              <a:spcBef>
                <a:spcPts val="4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>
                <a:latin typeface="SimSun"/>
                <a:cs typeface="SimSun"/>
              </a:rPr>
              <a:t>當作為</a:t>
            </a:r>
            <a:r>
              <a:rPr sz="2800" spc="-10">
                <a:latin typeface="Times New Roman"/>
                <a:cs typeface="Times New Roman"/>
              </a:rPr>
              <a:t>Component</a:t>
            </a:r>
            <a:r>
              <a:rPr sz="2800" spc="-5">
                <a:latin typeface="SimSun"/>
                <a:cs typeface="SimSun"/>
              </a:rPr>
              <a:t>電路時，需在</a:t>
            </a:r>
            <a:r>
              <a:rPr sz="2800">
                <a:latin typeface="Times New Roman"/>
                <a:cs typeface="Times New Roman"/>
              </a:rPr>
              <a:t>Port Map</a:t>
            </a:r>
            <a:r>
              <a:rPr sz="2800" spc="-20">
                <a:latin typeface="SimSun"/>
                <a:cs typeface="SimSun"/>
              </a:rPr>
              <a:t>敘述前</a:t>
            </a:r>
            <a:r>
              <a:rPr sz="2800">
                <a:latin typeface="SimSun"/>
                <a:cs typeface="SimSun"/>
              </a:rPr>
              <a:t>使用</a:t>
            </a:r>
            <a:r>
              <a:rPr sz="2800">
                <a:latin typeface="Times New Roman"/>
                <a:cs typeface="Times New Roman"/>
              </a:rPr>
              <a:t>Generic </a:t>
            </a:r>
            <a:r>
              <a:rPr sz="2800" spc="-10">
                <a:latin typeface="Times New Roman"/>
                <a:cs typeface="Times New Roman"/>
              </a:rPr>
              <a:t>Map</a:t>
            </a:r>
            <a:r>
              <a:rPr sz="2800" spc="-5">
                <a:latin typeface="SimSun"/>
                <a:cs typeface="SimSun"/>
              </a:rPr>
              <a:t>敘述將參數引入</a:t>
            </a:r>
            <a:r>
              <a:rPr sz="2800" spc="-10">
                <a:latin typeface="Times New Roman"/>
                <a:cs typeface="Times New Roman"/>
              </a:rPr>
              <a:t>Component</a:t>
            </a:r>
            <a:r>
              <a:rPr sz="2800" spc="-25">
                <a:latin typeface="SimSun"/>
                <a:cs typeface="SimSun"/>
              </a:rPr>
              <a:t>其格</a:t>
            </a:r>
            <a:r>
              <a:rPr sz="2800" spc="-20">
                <a:latin typeface="SimSun"/>
                <a:cs typeface="SimSun"/>
              </a:rPr>
              <a:t>式如下：</a:t>
            </a:r>
            <a:endParaRPr sz="2800">
              <a:latin typeface="SimSun"/>
              <a:cs typeface="SimSun"/>
            </a:endParaRPr>
          </a:p>
          <a:p>
            <a:pPr marL="15875" algn="ctr">
              <a:lnSpc>
                <a:spcPts val="2095"/>
              </a:lnSpc>
            </a:pPr>
            <a:r>
              <a:rPr sz="1800" b="1">
                <a:latin typeface="Courier New"/>
                <a:cs typeface="Courier New"/>
              </a:rPr>
              <a:t>Generic</a:t>
            </a:r>
            <a:r>
              <a:rPr sz="1800" b="1" spc="-50">
                <a:latin typeface="Courier New"/>
                <a:cs typeface="Courier New"/>
              </a:rPr>
              <a:t> </a:t>
            </a:r>
            <a:r>
              <a:rPr sz="1800" b="1">
                <a:latin typeface="Courier New"/>
                <a:cs typeface="Courier New"/>
              </a:rPr>
              <a:t>Map</a:t>
            </a:r>
            <a:r>
              <a:rPr sz="1800" b="1" spc="-50">
                <a:latin typeface="Courier New"/>
                <a:cs typeface="Courier New"/>
              </a:rPr>
              <a:t> </a:t>
            </a:r>
            <a:r>
              <a:rPr sz="1800" spc="-10">
                <a:latin typeface="Courier New"/>
                <a:cs typeface="Courier New"/>
              </a:rPr>
              <a:t>(</a:t>
            </a:r>
            <a:r>
              <a:rPr sz="1800">
                <a:solidFill>
                  <a:srgbClr val="0000FF"/>
                </a:solidFill>
                <a:latin typeface="SimSun"/>
                <a:cs typeface="SimSun"/>
              </a:rPr>
              <a:t>參數</a:t>
            </a:r>
            <a:r>
              <a:rPr sz="1800" spc="-50">
                <a:latin typeface="Courier New"/>
                <a:cs typeface="Courier New"/>
              </a:rPr>
              <a:t>)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800">
              <a:latin typeface="Courier New"/>
              <a:cs typeface="Courier New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2800" spc="-25">
                <a:latin typeface="Times New Roman"/>
                <a:cs typeface="Times New Roman"/>
              </a:rPr>
              <a:t>ex:</a:t>
            </a:r>
            <a:endParaRPr sz="2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2400" spc="-5">
                <a:latin typeface="SimSun"/>
                <a:cs typeface="SimSun"/>
              </a:rPr>
              <a:t>欲設定上升時間為</a:t>
            </a:r>
            <a:r>
              <a:rPr sz="2400">
                <a:latin typeface="SimSun"/>
                <a:cs typeface="SimSun"/>
              </a:rPr>
              <a:t>1ns、下降時間為1ns，</a:t>
            </a:r>
            <a:r>
              <a:rPr sz="2400" spc="-20">
                <a:latin typeface="SimSun"/>
                <a:cs typeface="SimSun"/>
              </a:rPr>
              <a:t>如下：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9983" y="4815078"/>
            <a:ext cx="5625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Courier New"/>
                <a:cs typeface="Courier New"/>
              </a:rPr>
              <a:t>Generic</a:t>
            </a:r>
            <a:r>
              <a:rPr sz="1800" b="1" spc="-40">
                <a:latin typeface="Courier New"/>
                <a:cs typeface="Courier New"/>
              </a:rPr>
              <a:t> </a:t>
            </a:r>
            <a:r>
              <a:rPr sz="1800" b="1">
                <a:latin typeface="Courier New"/>
                <a:cs typeface="Courier New"/>
              </a:rPr>
              <a:t>Map</a:t>
            </a:r>
            <a:r>
              <a:rPr sz="1800">
                <a:latin typeface="Courier New"/>
                <a:cs typeface="Courier New"/>
              </a:rPr>
              <a:t>(tRise</a:t>
            </a:r>
            <a:r>
              <a:rPr sz="1800" spc="-35">
                <a:latin typeface="Courier New"/>
                <a:cs typeface="Courier New"/>
              </a:rPr>
              <a:t> </a:t>
            </a:r>
            <a:r>
              <a:rPr sz="1800">
                <a:latin typeface="Courier New"/>
                <a:cs typeface="Courier New"/>
              </a:rPr>
              <a:t>=&gt;</a:t>
            </a:r>
            <a:r>
              <a:rPr sz="1800" spc="-40">
                <a:latin typeface="Courier New"/>
                <a:cs typeface="Courier New"/>
              </a:rPr>
              <a:t> </a:t>
            </a:r>
            <a:r>
              <a:rPr sz="1800">
                <a:latin typeface="Courier New"/>
                <a:cs typeface="Courier New"/>
              </a:rPr>
              <a:t>1</a:t>
            </a:r>
            <a:r>
              <a:rPr sz="1800" spc="-35">
                <a:latin typeface="Courier New"/>
                <a:cs typeface="Courier New"/>
              </a:rPr>
              <a:t> </a:t>
            </a:r>
            <a:r>
              <a:rPr sz="1800">
                <a:latin typeface="Courier New"/>
                <a:cs typeface="Courier New"/>
              </a:rPr>
              <a:t>ns,</a:t>
            </a:r>
            <a:r>
              <a:rPr sz="1800" spc="-35">
                <a:latin typeface="Courier New"/>
                <a:cs typeface="Courier New"/>
              </a:rPr>
              <a:t> </a:t>
            </a:r>
            <a:r>
              <a:rPr sz="1800">
                <a:latin typeface="Courier New"/>
                <a:cs typeface="Courier New"/>
              </a:rPr>
              <a:t>tFall</a:t>
            </a:r>
            <a:r>
              <a:rPr sz="1800" spc="-35">
                <a:latin typeface="Courier New"/>
                <a:cs typeface="Courier New"/>
              </a:rPr>
              <a:t> </a:t>
            </a:r>
            <a:r>
              <a:rPr sz="1800">
                <a:latin typeface="Courier New"/>
                <a:cs typeface="Courier New"/>
              </a:rPr>
              <a:t>=&gt;</a:t>
            </a:r>
            <a:r>
              <a:rPr sz="1800" spc="-40">
                <a:latin typeface="Courier New"/>
                <a:cs typeface="Courier New"/>
              </a:rPr>
              <a:t> </a:t>
            </a:r>
            <a:r>
              <a:rPr sz="1800">
                <a:latin typeface="Courier New"/>
                <a:cs typeface="Courier New"/>
              </a:rPr>
              <a:t>1</a:t>
            </a:r>
            <a:r>
              <a:rPr sz="1800" spc="-35">
                <a:latin typeface="Courier New"/>
                <a:cs typeface="Courier New"/>
              </a:rPr>
              <a:t> </a:t>
            </a:r>
            <a:r>
              <a:rPr sz="1800" spc="-25">
                <a:latin typeface="Courier New"/>
                <a:cs typeface="Courier New"/>
              </a:rPr>
              <a:t>ns)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9385300" cy="69596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>
                <a:latin typeface="Microsoft JhengHei"/>
                <a:cs typeface="Microsoft JhengHei"/>
              </a:rPr>
              <a:t>Generic </a:t>
            </a:r>
            <a:r>
              <a:rPr spc="-50" err="1"/>
              <a:t>敘述</a:t>
            </a:r>
            <a:r>
              <a:rPr lang="en-US" spc="-50"/>
              <a:t>(3/4)</a:t>
            </a:r>
            <a:endParaRPr lang="en-US" spc="-50">
              <a:ea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391157"/>
            <a:ext cx="4046854" cy="110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>
                <a:latin typeface="Times New Roman"/>
                <a:cs typeface="Times New Roman"/>
              </a:rPr>
              <a:t>Generic</a:t>
            </a:r>
            <a:r>
              <a:rPr sz="2800" spc="-20">
                <a:latin typeface="Times New Roman"/>
                <a:cs typeface="Times New Roman"/>
              </a:rPr>
              <a:t> </a:t>
            </a:r>
            <a:r>
              <a:rPr sz="2800" spc="-15">
                <a:latin typeface="SimSun"/>
                <a:cs typeface="SimSun"/>
              </a:rPr>
              <a:t>敘述範例</a:t>
            </a:r>
            <a:endParaRPr sz="2800">
              <a:latin typeface="SimSun"/>
              <a:cs typeface="SimSun"/>
            </a:endParaRPr>
          </a:p>
          <a:p>
            <a:pPr marL="1054735">
              <a:lnSpc>
                <a:spcPct val="100000"/>
              </a:lnSpc>
              <a:spcBef>
                <a:spcPts val="80"/>
              </a:spcBef>
            </a:pPr>
            <a:r>
              <a:rPr sz="1400" b="1">
                <a:latin typeface="Courier New"/>
                <a:cs typeface="Courier New"/>
              </a:rPr>
              <a:t>Library</a:t>
            </a:r>
            <a:r>
              <a:rPr sz="1400" b="1" spc="-35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IEEE;</a:t>
            </a:r>
            <a:endParaRPr sz="1400">
              <a:latin typeface="Courier New"/>
              <a:cs typeface="Courier New"/>
            </a:endParaRPr>
          </a:p>
          <a:p>
            <a:pPr marL="1054735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Use</a:t>
            </a:r>
            <a:r>
              <a:rPr sz="1400" b="1" spc="-25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IEEE.std_logic_1164.</a:t>
            </a:r>
            <a:r>
              <a:rPr sz="1400" b="1" spc="-10">
                <a:latin typeface="Courier New"/>
                <a:cs typeface="Courier New"/>
              </a:rPr>
              <a:t>all</a:t>
            </a:r>
            <a:r>
              <a:rPr sz="1400" spc="-1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054735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Entity</a:t>
            </a:r>
            <a:r>
              <a:rPr sz="1400" b="1" spc="-30"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0000FF"/>
                </a:solidFill>
                <a:latin typeface="Courier New"/>
                <a:cs typeface="Courier New"/>
              </a:rPr>
              <a:t>DFF1</a:t>
            </a:r>
            <a:r>
              <a:rPr sz="1400" spc="-2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25">
                <a:latin typeface="Courier New"/>
                <a:cs typeface="Courier New"/>
              </a:rPr>
              <a:t>is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1982" y="2521457"/>
            <a:ext cx="2552700" cy="22352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1365"/>
              </a:lnSpc>
            </a:pPr>
            <a:r>
              <a:rPr sz="1400" b="1">
                <a:latin typeface="Courier New"/>
                <a:cs typeface="Courier New"/>
              </a:rPr>
              <a:t>Generic</a:t>
            </a:r>
            <a:r>
              <a:rPr sz="1400" b="1" spc="-45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(wid:</a:t>
            </a:r>
            <a:r>
              <a:rPr sz="1400" b="1" spc="-10">
                <a:latin typeface="Courier New"/>
                <a:cs typeface="Courier New"/>
              </a:rPr>
              <a:t>positive</a:t>
            </a:r>
            <a:r>
              <a:rPr sz="1400" spc="-1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5510" y="2682494"/>
            <a:ext cx="4812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>
                <a:latin typeface="Courier New"/>
                <a:cs typeface="Courier New"/>
              </a:rPr>
              <a:t>Port</a:t>
            </a:r>
            <a:r>
              <a:rPr sz="1400">
                <a:latin typeface="Courier New"/>
                <a:cs typeface="Courier New"/>
              </a:rPr>
              <a:t>(</a:t>
            </a:r>
            <a:r>
              <a:rPr sz="1400" spc="-4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CL,CK:</a:t>
            </a:r>
            <a:r>
              <a:rPr sz="1400" b="1">
                <a:latin typeface="Courier New"/>
                <a:cs typeface="Courier New"/>
              </a:rPr>
              <a:t>in</a:t>
            </a:r>
            <a:r>
              <a:rPr sz="1400" b="1" spc="-25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std_logic;</a:t>
            </a:r>
            <a:endParaRPr sz="1400">
              <a:latin typeface="Courier New"/>
              <a:cs typeface="Courier New"/>
            </a:endParaRPr>
          </a:p>
          <a:p>
            <a:pPr marL="650240">
              <a:lnSpc>
                <a:spcPct val="100000"/>
              </a:lnSpc>
            </a:pPr>
            <a:r>
              <a:rPr sz="1400">
                <a:latin typeface="Courier New"/>
                <a:cs typeface="Courier New"/>
              </a:rPr>
              <a:t>D:</a:t>
            </a:r>
            <a:r>
              <a:rPr sz="1400" b="1">
                <a:latin typeface="Courier New"/>
                <a:cs typeface="Courier New"/>
              </a:rPr>
              <a:t>in</a:t>
            </a:r>
            <a:r>
              <a:rPr sz="1400" b="1" spc="-3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std_logic_vector(</a:t>
            </a:r>
            <a:r>
              <a:rPr sz="1400" spc="-30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wid-</a:t>
            </a:r>
            <a:r>
              <a:rPr sz="1400">
                <a:latin typeface="Courier New"/>
                <a:cs typeface="Courier New"/>
              </a:rPr>
              <a:t>1</a:t>
            </a:r>
            <a:r>
              <a:rPr sz="1400" spc="-30"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downto</a:t>
            </a:r>
            <a:r>
              <a:rPr sz="1400" b="1" spc="-30">
                <a:latin typeface="Courier New"/>
                <a:cs typeface="Courier New"/>
              </a:rPr>
              <a:t> </a:t>
            </a:r>
            <a:r>
              <a:rPr sz="1400" spc="-25">
                <a:latin typeface="Courier New"/>
                <a:cs typeface="Courier New"/>
              </a:rPr>
              <a:t>0);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1714" y="3109213"/>
            <a:ext cx="18688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95"/>
              </a:spcBef>
            </a:pPr>
            <a:r>
              <a:rPr sz="1400" spc="-10">
                <a:latin typeface="Courier New"/>
                <a:cs typeface="Courier New"/>
              </a:rPr>
              <a:t>wid-</a:t>
            </a:r>
            <a:r>
              <a:rPr sz="1400">
                <a:latin typeface="Courier New"/>
                <a:cs typeface="Courier New"/>
              </a:rPr>
              <a:t>1</a:t>
            </a:r>
            <a:r>
              <a:rPr sz="1400" spc="-5"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downto</a:t>
            </a:r>
            <a:r>
              <a:rPr sz="1400" b="1" spc="-5">
                <a:latin typeface="Courier New"/>
                <a:cs typeface="Courier New"/>
              </a:rPr>
              <a:t> </a:t>
            </a:r>
            <a:r>
              <a:rPr sz="1400" spc="-20">
                <a:latin typeface="Courier New"/>
                <a:cs typeface="Courier New"/>
              </a:rPr>
              <a:t>0));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9551" y="3109213"/>
            <a:ext cx="353631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6325">
              <a:lnSpc>
                <a:spcPct val="100000"/>
              </a:lnSpc>
              <a:spcBef>
                <a:spcPts val="95"/>
              </a:spcBef>
            </a:pPr>
            <a:r>
              <a:rPr sz="1400">
                <a:latin typeface="Courier New"/>
                <a:cs typeface="Courier New"/>
              </a:rPr>
              <a:t>Q:</a:t>
            </a:r>
            <a:r>
              <a:rPr sz="1400" b="1">
                <a:latin typeface="Courier New"/>
                <a:cs typeface="Courier New"/>
              </a:rPr>
              <a:t>out</a:t>
            </a:r>
            <a:r>
              <a:rPr sz="1400" b="1" spc="-15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std_logic_vector(</a:t>
            </a:r>
            <a:endParaRPr sz="1400">
              <a:latin typeface="Courier New"/>
              <a:cs typeface="Courier New"/>
            </a:endParaRPr>
          </a:p>
          <a:p>
            <a:pPr marL="43815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25"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0000FF"/>
                </a:solidFill>
                <a:latin typeface="Courier New"/>
                <a:cs typeface="Courier New"/>
              </a:rPr>
              <a:t>DFF1</a:t>
            </a:r>
            <a:r>
              <a:rPr sz="1400" spc="-2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5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2700" marR="53721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Architecture</a:t>
            </a:r>
            <a:r>
              <a:rPr sz="1400" b="1" spc="-45"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400" spc="-2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of</a:t>
            </a:r>
            <a:r>
              <a:rPr sz="1400" b="1" spc="-35">
                <a:latin typeface="Courier New"/>
                <a:cs typeface="Courier New"/>
              </a:rPr>
              <a:t> </a:t>
            </a:r>
            <a:r>
              <a:rPr sz="1400">
                <a:solidFill>
                  <a:srgbClr val="0000FF"/>
                </a:solidFill>
                <a:latin typeface="Courier New"/>
                <a:cs typeface="Courier New"/>
              </a:rPr>
              <a:t>DFF1</a:t>
            </a:r>
            <a:r>
              <a:rPr sz="1400" spc="-2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b="1" spc="-25">
                <a:latin typeface="Courier New"/>
                <a:cs typeface="Courier New"/>
              </a:rPr>
              <a:t>is </a:t>
            </a:r>
            <a:r>
              <a:rPr sz="1400" b="1" spc="-10">
                <a:latin typeface="Courier New"/>
                <a:cs typeface="Courier New"/>
              </a:rPr>
              <a:t>Begin</a:t>
            </a:r>
            <a:endParaRPr sz="1400">
              <a:latin typeface="Courier New"/>
              <a:cs typeface="Courier New"/>
            </a:endParaRPr>
          </a:p>
          <a:p>
            <a:pPr marL="438150">
              <a:lnSpc>
                <a:spcPct val="100000"/>
              </a:lnSpc>
            </a:pPr>
            <a:r>
              <a:rPr sz="1400" b="1" spc="-10">
                <a:latin typeface="Courier New"/>
                <a:cs typeface="Courier New"/>
              </a:rPr>
              <a:t>Process</a:t>
            </a:r>
            <a:r>
              <a:rPr sz="1400" spc="-10">
                <a:latin typeface="Courier New"/>
                <a:cs typeface="Courier New"/>
              </a:rPr>
              <a:t>(CL,CK)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9551" y="4176014"/>
            <a:ext cx="5663565" cy="2581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8150">
              <a:lnSpc>
                <a:spcPts val="1675"/>
              </a:lnSpc>
              <a:spcBef>
                <a:spcPts val="95"/>
              </a:spcBef>
            </a:pPr>
            <a:r>
              <a:rPr sz="1400" b="1">
                <a:latin typeface="Courier New"/>
                <a:cs typeface="Courier New"/>
              </a:rPr>
              <a:t>Variable</a:t>
            </a:r>
            <a:r>
              <a:rPr sz="1400" b="1" spc="-4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TMP</a:t>
            </a:r>
            <a:r>
              <a:rPr sz="1400" spc="-3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:</a:t>
            </a:r>
            <a:r>
              <a:rPr sz="1400" spc="-3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std_logic_vector(</a:t>
            </a:r>
            <a:r>
              <a:rPr sz="1400" spc="-25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wid-</a:t>
            </a:r>
            <a:r>
              <a:rPr sz="1400">
                <a:latin typeface="Courier New"/>
                <a:cs typeface="Courier New"/>
              </a:rPr>
              <a:t>1</a:t>
            </a:r>
            <a:r>
              <a:rPr sz="1400" spc="-35"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downto</a:t>
            </a:r>
            <a:r>
              <a:rPr sz="1400" b="1" spc="-30">
                <a:latin typeface="Courier New"/>
                <a:cs typeface="Courier New"/>
              </a:rPr>
              <a:t> </a:t>
            </a:r>
            <a:r>
              <a:rPr sz="1400" spc="-25">
                <a:latin typeface="Courier New"/>
                <a:cs typeface="Courier New"/>
              </a:rPr>
              <a:t>0);</a:t>
            </a:r>
            <a:endParaRPr sz="1400">
              <a:latin typeface="Courier New"/>
              <a:cs typeface="Courier New"/>
            </a:endParaRPr>
          </a:p>
          <a:p>
            <a:pPr marL="438150">
              <a:lnSpc>
                <a:spcPts val="1675"/>
              </a:lnSpc>
            </a:pPr>
            <a:r>
              <a:rPr sz="1400" b="1" spc="-10">
                <a:latin typeface="Courier New"/>
                <a:cs typeface="Courier New"/>
              </a:rPr>
              <a:t>Begin</a:t>
            </a:r>
            <a:endParaRPr sz="1400">
              <a:latin typeface="Courier New"/>
              <a:cs typeface="Courier New"/>
            </a:endParaRPr>
          </a:p>
          <a:p>
            <a:pPr marL="863600">
              <a:lnSpc>
                <a:spcPct val="100000"/>
              </a:lnSpc>
              <a:spcBef>
                <a:spcPts val="10"/>
              </a:spcBef>
            </a:pPr>
            <a:r>
              <a:rPr sz="1400" b="1">
                <a:latin typeface="Courier New"/>
                <a:cs typeface="Courier New"/>
              </a:rPr>
              <a:t>If</a:t>
            </a:r>
            <a:r>
              <a:rPr sz="1400" b="1" spc="-3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CL='1'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 b="1" spc="-20">
                <a:latin typeface="Courier New"/>
                <a:cs typeface="Courier New"/>
              </a:rPr>
              <a:t>Then</a:t>
            </a:r>
            <a:endParaRPr sz="1400">
              <a:latin typeface="Courier New"/>
              <a:cs typeface="Courier New"/>
            </a:endParaRPr>
          </a:p>
          <a:p>
            <a:pPr marL="1289685">
              <a:lnSpc>
                <a:spcPct val="100000"/>
              </a:lnSpc>
            </a:pPr>
            <a:r>
              <a:rPr sz="1400">
                <a:latin typeface="Courier New"/>
                <a:cs typeface="Courier New"/>
              </a:rPr>
              <a:t>TMP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:=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(</a:t>
            </a:r>
            <a:r>
              <a:rPr sz="1400" b="1">
                <a:latin typeface="Courier New"/>
                <a:cs typeface="Courier New"/>
              </a:rPr>
              <a:t>others</a:t>
            </a:r>
            <a:r>
              <a:rPr sz="1400" b="1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=&gt;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'0')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 spc="-5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1289685" marR="1919605" indent="-426084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Elsif</a:t>
            </a:r>
            <a:r>
              <a:rPr sz="1400" b="1" spc="-6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Rising_Edge(CK)</a:t>
            </a:r>
            <a:r>
              <a:rPr sz="1400" spc="-45">
                <a:latin typeface="Courier New"/>
                <a:cs typeface="Courier New"/>
              </a:rPr>
              <a:t> </a:t>
            </a:r>
            <a:r>
              <a:rPr sz="1400" b="1" spc="-20">
                <a:latin typeface="Courier New"/>
                <a:cs typeface="Courier New"/>
              </a:rPr>
              <a:t>Then </a:t>
            </a:r>
            <a:r>
              <a:rPr sz="1400" b="1">
                <a:latin typeface="Courier New"/>
                <a:cs typeface="Courier New"/>
              </a:rPr>
              <a:t>For</a:t>
            </a:r>
            <a:r>
              <a:rPr sz="1400" b="1" spc="-30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I</a:t>
            </a:r>
            <a:r>
              <a:rPr sz="1400" spc="-25">
                <a:latin typeface="Courier New"/>
                <a:cs typeface="Courier New"/>
              </a:rPr>
              <a:t> </a:t>
            </a:r>
            <a:r>
              <a:rPr sz="1400" b="1">
                <a:latin typeface="Courier New"/>
                <a:cs typeface="Courier New"/>
              </a:rPr>
              <a:t>in</a:t>
            </a:r>
            <a:r>
              <a:rPr sz="1400" b="1" spc="-2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TMP'</a:t>
            </a:r>
            <a:r>
              <a:rPr sz="1400" b="1">
                <a:latin typeface="Courier New"/>
                <a:cs typeface="Courier New"/>
              </a:rPr>
              <a:t>range</a:t>
            </a:r>
            <a:r>
              <a:rPr sz="1400" b="1" spc="-20">
                <a:latin typeface="Courier New"/>
                <a:cs typeface="Courier New"/>
              </a:rPr>
              <a:t> Loop</a:t>
            </a:r>
            <a:endParaRPr sz="1400">
              <a:latin typeface="Courier New"/>
              <a:cs typeface="Courier New"/>
            </a:endParaRPr>
          </a:p>
          <a:p>
            <a:pPr marL="1715135">
              <a:lnSpc>
                <a:spcPct val="100000"/>
              </a:lnSpc>
            </a:pPr>
            <a:r>
              <a:rPr sz="1400">
                <a:latin typeface="Courier New"/>
                <a:cs typeface="Courier New"/>
              </a:rPr>
              <a:t>TMP(I)</a:t>
            </a:r>
            <a:r>
              <a:rPr sz="1400" spc="-2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:=</a:t>
            </a:r>
            <a:r>
              <a:rPr sz="1400" spc="-20">
                <a:latin typeface="Courier New"/>
                <a:cs typeface="Courier New"/>
              </a:rPr>
              <a:t> </a:t>
            </a:r>
            <a:r>
              <a:rPr sz="1400" spc="-10">
                <a:latin typeface="Courier New"/>
                <a:cs typeface="Courier New"/>
              </a:rPr>
              <a:t>D(I);</a:t>
            </a:r>
            <a:endParaRPr sz="1400">
              <a:latin typeface="Courier New"/>
              <a:cs typeface="Courier New"/>
            </a:endParaRPr>
          </a:p>
          <a:p>
            <a:pPr marL="863600" marR="3408679" indent="425450">
              <a:lnSpc>
                <a:spcPct val="100000"/>
              </a:lnSpc>
            </a:pP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15">
                <a:latin typeface="Courier New"/>
                <a:cs typeface="Courier New"/>
              </a:rPr>
              <a:t> </a:t>
            </a:r>
            <a:r>
              <a:rPr sz="1400" b="1" spc="-10">
                <a:latin typeface="Courier New"/>
                <a:cs typeface="Courier New"/>
              </a:rPr>
              <a:t>Loop</a:t>
            </a:r>
            <a:r>
              <a:rPr sz="1400" spc="-10">
                <a:latin typeface="Courier New"/>
                <a:cs typeface="Courier New"/>
              </a:rPr>
              <a:t>; </a:t>
            </a: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25">
                <a:latin typeface="Courier New"/>
                <a:cs typeface="Courier New"/>
              </a:rPr>
              <a:t> If</a:t>
            </a:r>
            <a:r>
              <a:rPr sz="1400" spc="-25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863600">
              <a:lnSpc>
                <a:spcPct val="100000"/>
              </a:lnSpc>
            </a:pPr>
            <a:r>
              <a:rPr sz="1400">
                <a:latin typeface="Courier New"/>
                <a:cs typeface="Courier New"/>
              </a:rPr>
              <a:t>Q</a:t>
            </a:r>
            <a:r>
              <a:rPr sz="1400" spc="-15">
                <a:latin typeface="Courier New"/>
                <a:cs typeface="Courier New"/>
              </a:rPr>
              <a:t> </a:t>
            </a:r>
            <a:r>
              <a:rPr sz="1400">
                <a:latin typeface="Courier New"/>
                <a:cs typeface="Courier New"/>
              </a:rPr>
              <a:t>&lt;=</a:t>
            </a:r>
            <a:r>
              <a:rPr sz="1400" spc="-5">
                <a:latin typeface="Courier New"/>
                <a:cs typeface="Courier New"/>
              </a:rPr>
              <a:t> </a:t>
            </a:r>
            <a:r>
              <a:rPr sz="1400" spc="-20">
                <a:latin typeface="Courier New"/>
                <a:cs typeface="Courier New"/>
              </a:rPr>
              <a:t>TMP;</a:t>
            </a:r>
            <a:endParaRPr sz="1400">
              <a:latin typeface="Courier New"/>
              <a:cs typeface="Courier New"/>
            </a:endParaRPr>
          </a:p>
          <a:p>
            <a:pPr marL="12700" marR="3940175" indent="425450">
              <a:lnSpc>
                <a:spcPts val="1650"/>
              </a:lnSpc>
              <a:spcBef>
                <a:spcPts val="80"/>
              </a:spcBef>
            </a:pP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20">
                <a:latin typeface="Courier New"/>
                <a:cs typeface="Courier New"/>
              </a:rPr>
              <a:t> </a:t>
            </a:r>
            <a:r>
              <a:rPr sz="1400" b="1" spc="-10">
                <a:latin typeface="Courier New"/>
                <a:cs typeface="Courier New"/>
              </a:rPr>
              <a:t>Process</a:t>
            </a:r>
            <a:r>
              <a:rPr sz="1400" spc="-10">
                <a:latin typeface="Courier New"/>
                <a:cs typeface="Courier New"/>
              </a:rPr>
              <a:t>; </a:t>
            </a:r>
            <a:r>
              <a:rPr sz="1400" b="1">
                <a:latin typeface="Courier New"/>
                <a:cs typeface="Courier New"/>
              </a:rPr>
              <a:t>End</a:t>
            </a:r>
            <a:r>
              <a:rPr sz="1400" b="1" spc="-15">
                <a:latin typeface="Courier New"/>
                <a:cs typeface="Courier New"/>
              </a:rPr>
              <a:t> </a:t>
            </a:r>
            <a:r>
              <a:rPr sz="1400" spc="-1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400" spc="-1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11317" y="2959607"/>
            <a:ext cx="1667510" cy="378460"/>
          </a:xfrm>
          <a:custGeom>
            <a:avLst/>
            <a:gdLst/>
            <a:ahLst/>
            <a:cxnLst/>
            <a:rect l="l" t="t" r="r" b="b"/>
            <a:pathLst>
              <a:path w="1667509" h="378460">
                <a:moveTo>
                  <a:pt x="0" y="167639"/>
                </a:moveTo>
                <a:lnTo>
                  <a:pt x="1566671" y="167639"/>
                </a:lnTo>
                <a:lnTo>
                  <a:pt x="1566671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  <a:path w="1667509" h="378460">
                <a:moveTo>
                  <a:pt x="101346" y="377951"/>
                </a:moveTo>
                <a:lnTo>
                  <a:pt x="1667256" y="377951"/>
                </a:lnTo>
                <a:lnTo>
                  <a:pt x="1667256" y="210312"/>
                </a:lnTo>
                <a:lnTo>
                  <a:pt x="101346" y="210312"/>
                </a:lnTo>
                <a:lnTo>
                  <a:pt x="101346" y="37795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5482" y="1498472"/>
            <a:ext cx="1818639" cy="592455"/>
          </a:xfrm>
          <a:custGeom>
            <a:avLst/>
            <a:gdLst/>
            <a:ahLst/>
            <a:cxnLst/>
            <a:rect l="l" t="t" r="r" b="b"/>
            <a:pathLst>
              <a:path w="1818640" h="592455">
                <a:moveTo>
                  <a:pt x="509904" y="0"/>
                </a:moveTo>
                <a:lnTo>
                  <a:pt x="727963" y="0"/>
                </a:lnTo>
                <a:lnTo>
                  <a:pt x="1054989" y="0"/>
                </a:lnTo>
                <a:lnTo>
                  <a:pt x="1818259" y="0"/>
                </a:lnTo>
                <a:lnTo>
                  <a:pt x="1818259" y="301371"/>
                </a:lnTo>
                <a:lnTo>
                  <a:pt x="1818259" y="430529"/>
                </a:lnTo>
                <a:lnTo>
                  <a:pt x="1818259" y="516636"/>
                </a:lnTo>
                <a:lnTo>
                  <a:pt x="1054989" y="516636"/>
                </a:lnTo>
                <a:lnTo>
                  <a:pt x="727963" y="516636"/>
                </a:lnTo>
                <a:lnTo>
                  <a:pt x="509904" y="516636"/>
                </a:lnTo>
                <a:lnTo>
                  <a:pt x="509904" y="430529"/>
                </a:lnTo>
                <a:lnTo>
                  <a:pt x="0" y="591947"/>
                </a:lnTo>
                <a:lnTo>
                  <a:pt x="509904" y="301371"/>
                </a:lnTo>
                <a:lnTo>
                  <a:pt x="509904" y="0"/>
                </a:lnTo>
                <a:close/>
              </a:path>
            </a:pathLst>
          </a:custGeom>
          <a:ln w="12954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65214" y="1597913"/>
            <a:ext cx="1029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Times New Roman"/>
                <a:cs typeface="Times New Roman"/>
              </a:rPr>
              <a:t>DEF1</a:t>
            </a:r>
            <a:r>
              <a:rPr sz="1800" spc="-30">
                <a:latin typeface="SimSun"/>
                <a:cs typeface="SimSun"/>
              </a:rPr>
              <a:t>電路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8889" y="3035807"/>
            <a:ext cx="6874509" cy="270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5075" marR="860425">
              <a:lnSpc>
                <a:spcPct val="100000"/>
              </a:lnSpc>
              <a:spcBef>
                <a:spcPts val="100"/>
              </a:spcBef>
            </a:pPr>
            <a:r>
              <a:rPr sz="1600">
                <a:latin typeface="Courier New"/>
                <a:cs typeface="Courier New"/>
              </a:rPr>
              <a:t>Din:</a:t>
            </a:r>
            <a:r>
              <a:rPr sz="1600" b="1">
                <a:latin typeface="Courier New"/>
                <a:cs typeface="Courier New"/>
              </a:rPr>
              <a:t>in</a:t>
            </a:r>
            <a:r>
              <a:rPr sz="1600" b="1" spc="-125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std_logic_vector(7</a:t>
            </a:r>
            <a:r>
              <a:rPr sz="1600" spc="-120"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downto</a:t>
            </a:r>
            <a:r>
              <a:rPr sz="1600" b="1" spc="-114">
                <a:latin typeface="Courier New"/>
                <a:cs typeface="Courier New"/>
              </a:rPr>
              <a:t> </a:t>
            </a:r>
            <a:r>
              <a:rPr sz="1600" spc="-25">
                <a:latin typeface="Courier New"/>
                <a:cs typeface="Courier New"/>
              </a:rPr>
              <a:t>0); </a:t>
            </a:r>
            <a:r>
              <a:rPr sz="1600">
                <a:latin typeface="Courier New"/>
                <a:cs typeface="Courier New"/>
              </a:rPr>
              <a:t>Dout:</a:t>
            </a:r>
            <a:r>
              <a:rPr sz="1600" b="1">
                <a:latin typeface="Courier New"/>
                <a:cs typeface="Courier New"/>
              </a:rPr>
              <a:t>out</a:t>
            </a:r>
            <a:r>
              <a:rPr sz="1600" b="1" spc="-130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std_logic_vector(7</a:t>
            </a:r>
            <a:r>
              <a:rPr sz="1600" spc="-130"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downto</a:t>
            </a:r>
            <a:r>
              <a:rPr sz="1600" b="1" spc="-120">
                <a:latin typeface="Courier New"/>
                <a:cs typeface="Courier New"/>
              </a:rPr>
              <a:t> </a:t>
            </a:r>
            <a:r>
              <a:rPr sz="1600" spc="-20">
                <a:latin typeface="Courier New"/>
                <a:cs typeface="Courier New"/>
              </a:rPr>
              <a:t>0));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>
                <a:latin typeface="Courier New"/>
                <a:cs typeface="Courier New"/>
              </a:rPr>
              <a:t>End</a:t>
            </a:r>
            <a:r>
              <a:rPr sz="1600" b="1" spc="-40">
                <a:latin typeface="Courier New"/>
                <a:cs typeface="Courier New"/>
              </a:rPr>
              <a:t> </a:t>
            </a:r>
            <a:r>
              <a:rPr sz="1600" spc="-10">
                <a:solidFill>
                  <a:srgbClr val="0000FF"/>
                </a:solidFill>
                <a:latin typeface="Courier New"/>
                <a:cs typeface="Courier New"/>
              </a:rPr>
              <a:t>NewDesign</a:t>
            </a:r>
            <a:r>
              <a:rPr sz="1600" spc="-1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501015" marR="2818130" indent="-488950">
              <a:lnSpc>
                <a:spcPct val="100000"/>
              </a:lnSpc>
            </a:pPr>
            <a:r>
              <a:rPr sz="1600" b="1">
                <a:latin typeface="Courier New"/>
                <a:cs typeface="Courier New"/>
              </a:rPr>
              <a:t>Architecture</a:t>
            </a:r>
            <a:r>
              <a:rPr sz="1600" b="1" spc="-80"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600" spc="-8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of</a:t>
            </a:r>
            <a:r>
              <a:rPr sz="1600" b="1" spc="-85"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0000FF"/>
                </a:solidFill>
                <a:latin typeface="Courier New"/>
                <a:cs typeface="Courier New"/>
              </a:rPr>
              <a:t>NewDesign</a:t>
            </a:r>
            <a:r>
              <a:rPr sz="1600" spc="-8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b="1" spc="-25">
                <a:latin typeface="Courier New"/>
                <a:cs typeface="Courier New"/>
              </a:rPr>
              <a:t>is </a:t>
            </a:r>
            <a:r>
              <a:rPr sz="1600" b="1">
                <a:latin typeface="Courier New"/>
                <a:cs typeface="Courier New"/>
              </a:rPr>
              <a:t>Component</a:t>
            </a:r>
            <a:r>
              <a:rPr sz="1600" b="1" spc="-110">
                <a:latin typeface="Courier New"/>
                <a:cs typeface="Courier New"/>
              </a:rPr>
              <a:t> </a:t>
            </a:r>
            <a:r>
              <a:rPr sz="1600" spc="-20">
                <a:solidFill>
                  <a:srgbClr val="0000FF"/>
                </a:solidFill>
                <a:latin typeface="Courier New"/>
                <a:cs typeface="Courier New"/>
              </a:rPr>
              <a:t>DFF1</a:t>
            </a:r>
            <a:endParaRPr sz="1600">
              <a:latin typeface="Courier New"/>
              <a:cs typeface="Courier New"/>
            </a:endParaRPr>
          </a:p>
          <a:p>
            <a:pPr marL="989965">
              <a:lnSpc>
                <a:spcPct val="100000"/>
              </a:lnSpc>
            </a:pPr>
            <a:r>
              <a:rPr sz="1600" b="1">
                <a:latin typeface="Courier New"/>
                <a:cs typeface="Courier New"/>
              </a:rPr>
              <a:t>Generic</a:t>
            </a:r>
            <a:r>
              <a:rPr sz="1600" b="1" spc="-85">
                <a:latin typeface="Courier New"/>
                <a:cs typeface="Courier New"/>
              </a:rPr>
              <a:t> </a:t>
            </a:r>
            <a:r>
              <a:rPr sz="1600" spc="-10">
                <a:latin typeface="Courier New"/>
                <a:cs typeface="Courier New"/>
              </a:rPr>
              <a:t>(wid:</a:t>
            </a:r>
            <a:r>
              <a:rPr sz="1600" b="1" spc="-10">
                <a:latin typeface="Courier New"/>
                <a:cs typeface="Courier New"/>
              </a:rPr>
              <a:t>positive</a:t>
            </a:r>
            <a:r>
              <a:rPr sz="1600" spc="-10">
                <a:latin typeface="Courier New"/>
                <a:cs typeface="Courier New"/>
              </a:rPr>
              <a:t>);</a:t>
            </a:r>
            <a:endParaRPr sz="1600">
              <a:latin typeface="Courier New"/>
              <a:cs typeface="Courier New"/>
            </a:endParaRPr>
          </a:p>
          <a:p>
            <a:pPr marL="989965">
              <a:lnSpc>
                <a:spcPct val="100000"/>
              </a:lnSpc>
            </a:pPr>
            <a:r>
              <a:rPr sz="1600" b="1">
                <a:latin typeface="Courier New"/>
                <a:cs typeface="Courier New"/>
              </a:rPr>
              <a:t>Port</a:t>
            </a:r>
            <a:r>
              <a:rPr sz="1600">
                <a:latin typeface="Courier New"/>
                <a:cs typeface="Courier New"/>
              </a:rPr>
              <a:t>(</a:t>
            </a:r>
            <a:r>
              <a:rPr sz="1600" spc="-75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CL,CK:</a:t>
            </a:r>
            <a:r>
              <a:rPr sz="1600" b="1">
                <a:latin typeface="Courier New"/>
                <a:cs typeface="Courier New"/>
              </a:rPr>
              <a:t>in</a:t>
            </a:r>
            <a:r>
              <a:rPr sz="1600" b="1" spc="-75">
                <a:latin typeface="Courier New"/>
                <a:cs typeface="Courier New"/>
              </a:rPr>
              <a:t> </a:t>
            </a:r>
            <a:r>
              <a:rPr sz="1600" spc="-10">
                <a:latin typeface="Courier New"/>
                <a:cs typeface="Courier New"/>
              </a:rPr>
              <a:t>std_logic;</a:t>
            </a:r>
            <a:endParaRPr sz="1600">
              <a:latin typeface="Courier New"/>
              <a:cs typeface="Courier New"/>
            </a:endParaRPr>
          </a:p>
          <a:p>
            <a:pPr marL="1724025" marR="5080">
              <a:lnSpc>
                <a:spcPct val="100000"/>
              </a:lnSpc>
            </a:pPr>
            <a:r>
              <a:rPr sz="1600">
                <a:latin typeface="Courier New"/>
                <a:cs typeface="Courier New"/>
              </a:rPr>
              <a:t>D:</a:t>
            </a:r>
            <a:r>
              <a:rPr sz="1600" b="1">
                <a:latin typeface="Courier New"/>
                <a:cs typeface="Courier New"/>
              </a:rPr>
              <a:t>in</a:t>
            </a:r>
            <a:r>
              <a:rPr sz="1600" b="1" spc="-80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std_logic_vector(</a:t>
            </a:r>
            <a:r>
              <a:rPr sz="1600" spc="-75">
                <a:latin typeface="Courier New"/>
                <a:cs typeface="Courier New"/>
              </a:rPr>
              <a:t> </a:t>
            </a:r>
            <a:r>
              <a:rPr sz="1600" spc="-20">
                <a:latin typeface="Courier New"/>
                <a:cs typeface="Courier New"/>
              </a:rPr>
              <a:t>wid-</a:t>
            </a:r>
            <a:r>
              <a:rPr sz="1600">
                <a:latin typeface="Courier New"/>
                <a:cs typeface="Courier New"/>
              </a:rPr>
              <a:t>1</a:t>
            </a:r>
            <a:r>
              <a:rPr sz="1600" spc="-75"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downto</a:t>
            </a:r>
            <a:r>
              <a:rPr sz="1600" b="1" spc="-70">
                <a:latin typeface="Courier New"/>
                <a:cs typeface="Courier New"/>
              </a:rPr>
              <a:t> </a:t>
            </a:r>
            <a:r>
              <a:rPr sz="1600" spc="-25">
                <a:latin typeface="Courier New"/>
                <a:cs typeface="Courier New"/>
              </a:rPr>
              <a:t>0); </a:t>
            </a:r>
            <a:r>
              <a:rPr sz="1600">
                <a:latin typeface="Courier New"/>
                <a:cs typeface="Courier New"/>
              </a:rPr>
              <a:t>Q:</a:t>
            </a:r>
            <a:r>
              <a:rPr sz="1600" b="1">
                <a:latin typeface="Courier New"/>
                <a:cs typeface="Courier New"/>
              </a:rPr>
              <a:t>out</a:t>
            </a:r>
            <a:r>
              <a:rPr sz="1600" b="1" spc="-65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std_logic_vector(</a:t>
            </a:r>
            <a:r>
              <a:rPr sz="1600" spc="-65">
                <a:latin typeface="Courier New"/>
                <a:cs typeface="Courier New"/>
              </a:rPr>
              <a:t> </a:t>
            </a:r>
            <a:r>
              <a:rPr sz="1600" spc="-20">
                <a:latin typeface="Courier New"/>
                <a:cs typeface="Courier New"/>
              </a:rPr>
              <a:t>wid-</a:t>
            </a:r>
            <a:r>
              <a:rPr sz="1600">
                <a:latin typeface="Courier New"/>
                <a:cs typeface="Courier New"/>
              </a:rPr>
              <a:t>1</a:t>
            </a:r>
            <a:r>
              <a:rPr sz="1600" spc="-70"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downto</a:t>
            </a:r>
            <a:r>
              <a:rPr sz="1600" b="1" spc="-55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0)</a:t>
            </a:r>
            <a:r>
              <a:rPr sz="1600" spc="-60">
                <a:latin typeface="Courier New"/>
                <a:cs typeface="Courier New"/>
              </a:rPr>
              <a:t> </a:t>
            </a:r>
            <a:r>
              <a:rPr sz="1600" spc="-25">
                <a:latin typeface="Courier New"/>
                <a:cs typeface="Courier New"/>
              </a:rPr>
              <a:t>);</a:t>
            </a:r>
            <a:endParaRPr sz="1600">
              <a:latin typeface="Courier New"/>
              <a:cs typeface="Courier New"/>
            </a:endParaRPr>
          </a:p>
          <a:p>
            <a:pPr marL="989965">
              <a:lnSpc>
                <a:spcPct val="100000"/>
              </a:lnSpc>
            </a:pPr>
            <a:r>
              <a:rPr sz="1600" b="1">
                <a:latin typeface="Courier New"/>
                <a:cs typeface="Courier New"/>
              </a:rPr>
              <a:t>End</a:t>
            </a:r>
            <a:r>
              <a:rPr sz="1600" b="1" spc="-75"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Component</a:t>
            </a:r>
            <a:r>
              <a:rPr sz="1600" b="1" spc="-75">
                <a:latin typeface="Courier New"/>
                <a:cs typeface="Courier New"/>
              </a:rPr>
              <a:t> </a:t>
            </a:r>
            <a:r>
              <a:rPr sz="1600" spc="-5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  <a:spcBef>
                <a:spcPts val="5"/>
              </a:spcBef>
            </a:pPr>
            <a:r>
              <a:rPr sz="1600" b="1">
                <a:latin typeface="Courier New"/>
                <a:cs typeface="Courier New"/>
              </a:rPr>
              <a:t>Constant</a:t>
            </a:r>
            <a:r>
              <a:rPr sz="1600" b="1" spc="-70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wid8:</a:t>
            </a:r>
            <a:r>
              <a:rPr sz="1600" spc="-70"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positive</a:t>
            </a:r>
            <a:r>
              <a:rPr sz="1600" b="1" spc="-65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:=</a:t>
            </a:r>
            <a:r>
              <a:rPr sz="1600" spc="-70">
                <a:latin typeface="Courier New"/>
                <a:cs typeface="Courier New"/>
              </a:rPr>
              <a:t> </a:t>
            </a:r>
            <a:r>
              <a:rPr sz="1600" spc="-25">
                <a:latin typeface="Courier New"/>
                <a:cs typeface="Courier New"/>
              </a:rPr>
              <a:t>8;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8889" y="5717540"/>
            <a:ext cx="6362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>
                <a:latin typeface="Courier New"/>
                <a:cs typeface="Courier New"/>
              </a:rPr>
              <a:t>Begin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2214" y="5983985"/>
            <a:ext cx="3519804" cy="22796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7945">
              <a:lnSpc>
                <a:spcPts val="1795"/>
              </a:lnSpc>
            </a:pPr>
            <a:r>
              <a:rPr sz="1600">
                <a:solidFill>
                  <a:srgbClr val="0000FF"/>
                </a:solidFill>
                <a:latin typeface="Courier New"/>
                <a:cs typeface="Courier New"/>
              </a:rPr>
              <a:t>DFF8</a:t>
            </a:r>
            <a:r>
              <a:rPr sz="1600">
                <a:latin typeface="Courier New"/>
                <a:cs typeface="Courier New"/>
              </a:rPr>
              <a:t>:</a:t>
            </a:r>
            <a:r>
              <a:rPr sz="1600" spc="-65"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0000FF"/>
                </a:solidFill>
                <a:latin typeface="Courier New"/>
                <a:cs typeface="Courier New"/>
              </a:rPr>
              <a:t>DFF1</a:t>
            </a:r>
            <a:r>
              <a:rPr sz="1600" spc="-6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Generic</a:t>
            </a:r>
            <a:r>
              <a:rPr sz="1600" b="1" spc="-55">
                <a:latin typeface="Courier New"/>
                <a:cs typeface="Courier New"/>
              </a:rPr>
              <a:t> </a:t>
            </a:r>
            <a:r>
              <a:rPr sz="1600" b="1" spc="-10">
                <a:latin typeface="Courier New"/>
                <a:cs typeface="Courier New"/>
              </a:rPr>
              <a:t>Map</a:t>
            </a:r>
            <a:r>
              <a:rPr sz="1600" spc="-10">
                <a:latin typeface="Courier New"/>
                <a:cs typeface="Courier New"/>
              </a:rPr>
              <a:t>(wid8)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8889" y="6205982"/>
            <a:ext cx="3695065" cy="50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015">
              <a:lnSpc>
                <a:spcPts val="1900"/>
              </a:lnSpc>
              <a:spcBef>
                <a:spcPts val="100"/>
              </a:spcBef>
            </a:pPr>
            <a:r>
              <a:rPr sz="1600" b="1">
                <a:latin typeface="Courier New"/>
                <a:cs typeface="Courier New"/>
              </a:rPr>
              <a:t>Port</a:t>
            </a:r>
            <a:r>
              <a:rPr sz="1600" b="1" spc="-45">
                <a:latin typeface="Courier New"/>
                <a:cs typeface="Courier New"/>
              </a:rPr>
              <a:t> </a:t>
            </a:r>
            <a:r>
              <a:rPr sz="1600" b="1">
                <a:latin typeface="Courier New"/>
                <a:cs typeface="Courier New"/>
              </a:rPr>
              <a:t>Map</a:t>
            </a:r>
            <a:r>
              <a:rPr sz="1600" b="1" spc="-35">
                <a:latin typeface="Courier New"/>
                <a:cs typeface="Courier New"/>
              </a:rPr>
              <a:t> </a:t>
            </a:r>
            <a:r>
              <a:rPr sz="1600" spc="-10">
                <a:latin typeface="Courier New"/>
                <a:cs typeface="Courier New"/>
              </a:rPr>
              <a:t>(CL,CK,Din,Dout);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900"/>
              </a:lnSpc>
            </a:pPr>
            <a:r>
              <a:rPr sz="1600" b="1">
                <a:latin typeface="Courier New"/>
                <a:cs typeface="Courier New"/>
              </a:rPr>
              <a:t>End</a:t>
            </a:r>
            <a:r>
              <a:rPr sz="1600" b="1" spc="-40">
                <a:latin typeface="Courier New"/>
                <a:cs typeface="Courier New"/>
              </a:rPr>
              <a:t> </a:t>
            </a:r>
            <a:r>
              <a:rPr sz="1600" spc="-10">
                <a:solidFill>
                  <a:srgbClr val="0000FF"/>
                </a:solidFill>
                <a:latin typeface="Courier New"/>
                <a:cs typeface="Courier New"/>
              </a:rPr>
              <a:t>ARCH</a:t>
            </a:r>
            <a:r>
              <a:rPr sz="1600" spc="-1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390" y="1477772"/>
            <a:ext cx="4143375" cy="158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>
                <a:latin typeface="Times New Roman"/>
                <a:cs typeface="Times New Roman"/>
              </a:rPr>
              <a:t>Generic</a:t>
            </a:r>
            <a:r>
              <a:rPr sz="2800" spc="-10">
                <a:latin typeface="Times New Roman"/>
                <a:cs typeface="Times New Roman"/>
              </a:rPr>
              <a:t> </a:t>
            </a:r>
            <a:r>
              <a:rPr sz="2800" spc="-20">
                <a:latin typeface="SimSun"/>
                <a:cs typeface="SimSun"/>
              </a:rPr>
              <a:t>敘述範例(續)</a:t>
            </a:r>
            <a:endParaRPr sz="2800">
              <a:latin typeface="SimSun"/>
              <a:cs typeface="SimSun"/>
            </a:endParaRPr>
          </a:p>
          <a:p>
            <a:pPr marL="584200">
              <a:lnSpc>
                <a:spcPct val="100000"/>
              </a:lnSpc>
              <a:spcBef>
                <a:spcPts val="1225"/>
              </a:spcBef>
            </a:pPr>
            <a:r>
              <a:rPr sz="1600" b="1">
                <a:latin typeface="Courier New"/>
                <a:cs typeface="Courier New"/>
              </a:rPr>
              <a:t>Library</a:t>
            </a:r>
            <a:r>
              <a:rPr sz="1600" b="1" spc="-90">
                <a:latin typeface="Courier New"/>
                <a:cs typeface="Courier New"/>
              </a:rPr>
              <a:t> </a:t>
            </a:r>
            <a:r>
              <a:rPr sz="1600" spc="-10">
                <a:latin typeface="Courier New"/>
                <a:cs typeface="Courier New"/>
              </a:rPr>
              <a:t>IEEE;</a:t>
            </a:r>
            <a:endParaRPr sz="1600">
              <a:latin typeface="Courier New"/>
              <a:cs typeface="Courier New"/>
            </a:endParaRPr>
          </a:p>
          <a:p>
            <a:pPr marL="584200">
              <a:lnSpc>
                <a:spcPct val="100000"/>
              </a:lnSpc>
            </a:pPr>
            <a:r>
              <a:rPr sz="1600" b="1">
                <a:latin typeface="Courier New"/>
                <a:cs typeface="Courier New"/>
              </a:rPr>
              <a:t>Use</a:t>
            </a:r>
            <a:r>
              <a:rPr sz="1600" b="1" spc="-40">
                <a:latin typeface="Courier New"/>
                <a:cs typeface="Courier New"/>
              </a:rPr>
              <a:t> </a:t>
            </a:r>
            <a:r>
              <a:rPr sz="1600" spc="-10">
                <a:latin typeface="Courier New"/>
                <a:cs typeface="Courier New"/>
              </a:rPr>
              <a:t>IEEE.std_logic_1164.</a:t>
            </a:r>
            <a:r>
              <a:rPr sz="1600" b="1" spc="-10">
                <a:latin typeface="Courier New"/>
                <a:cs typeface="Courier New"/>
              </a:rPr>
              <a:t>all</a:t>
            </a:r>
            <a:r>
              <a:rPr sz="1600" spc="-1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584200">
              <a:lnSpc>
                <a:spcPct val="100000"/>
              </a:lnSpc>
            </a:pPr>
            <a:r>
              <a:rPr sz="1600" b="1">
                <a:latin typeface="Courier New"/>
                <a:cs typeface="Courier New"/>
              </a:rPr>
              <a:t>Entity</a:t>
            </a:r>
            <a:r>
              <a:rPr sz="1600" b="1" spc="-30">
                <a:latin typeface="Courier New"/>
                <a:cs typeface="Courier New"/>
              </a:rPr>
              <a:t> </a:t>
            </a:r>
            <a:r>
              <a:rPr sz="1600">
                <a:solidFill>
                  <a:srgbClr val="0000FF"/>
                </a:solidFill>
                <a:latin typeface="Courier New"/>
                <a:cs typeface="Courier New"/>
              </a:rPr>
              <a:t>NewDesign</a:t>
            </a:r>
            <a:r>
              <a:rPr sz="1600" spc="-25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600" b="1" spc="-25">
                <a:latin typeface="Courier New"/>
                <a:cs typeface="Courier New"/>
              </a:rPr>
              <a:t>is</a:t>
            </a:r>
            <a:endParaRPr sz="1600">
              <a:latin typeface="Courier New"/>
              <a:cs typeface="Courier New"/>
            </a:endParaRPr>
          </a:p>
          <a:p>
            <a:pPr marL="1072515">
              <a:lnSpc>
                <a:spcPct val="100000"/>
              </a:lnSpc>
              <a:spcBef>
                <a:spcPts val="5"/>
              </a:spcBef>
            </a:pPr>
            <a:r>
              <a:rPr sz="1600" b="1">
                <a:latin typeface="Courier New"/>
                <a:cs typeface="Courier New"/>
              </a:rPr>
              <a:t>Port</a:t>
            </a:r>
            <a:r>
              <a:rPr sz="1600">
                <a:latin typeface="Courier New"/>
                <a:cs typeface="Courier New"/>
              </a:rPr>
              <a:t>(</a:t>
            </a:r>
            <a:r>
              <a:rPr sz="1600" spc="-80">
                <a:latin typeface="Courier New"/>
                <a:cs typeface="Courier New"/>
              </a:rPr>
              <a:t> </a:t>
            </a:r>
            <a:r>
              <a:rPr sz="1600">
                <a:latin typeface="Courier New"/>
                <a:cs typeface="Courier New"/>
              </a:rPr>
              <a:t>CL,CK:</a:t>
            </a:r>
            <a:r>
              <a:rPr sz="1600" b="1">
                <a:latin typeface="Courier New"/>
                <a:cs typeface="Courier New"/>
              </a:rPr>
              <a:t>in</a:t>
            </a:r>
            <a:r>
              <a:rPr sz="1600" b="1" spc="-75">
                <a:latin typeface="Courier New"/>
                <a:cs typeface="Courier New"/>
              </a:rPr>
              <a:t> </a:t>
            </a:r>
            <a:r>
              <a:rPr sz="1600" spc="-10">
                <a:latin typeface="Courier New"/>
                <a:cs typeface="Courier New"/>
              </a:rPr>
              <a:t>std_logic;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5070475" cy="69596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>
                <a:latin typeface="Microsoft JhengHei"/>
                <a:cs typeface="Microsoft JhengHei"/>
              </a:rPr>
              <a:t>Generic </a:t>
            </a:r>
            <a:r>
              <a:rPr spc="-50"/>
              <a:t>敘述</a:t>
            </a:r>
            <a:r>
              <a:rPr lang="en-US" spc="-50"/>
              <a:t>(4/4)</a:t>
            </a:r>
            <a:endParaRPr lang="en-US" spc="-50">
              <a:ea typeface="Microsoft Jheng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07353" y="1477899"/>
            <a:ext cx="1817370" cy="638175"/>
          </a:xfrm>
          <a:custGeom>
            <a:avLst/>
            <a:gdLst/>
            <a:ahLst/>
            <a:cxnLst/>
            <a:rect l="l" t="t" r="r" b="b"/>
            <a:pathLst>
              <a:path w="1817370" h="638175">
                <a:moveTo>
                  <a:pt x="509650" y="0"/>
                </a:moveTo>
                <a:lnTo>
                  <a:pt x="727582" y="0"/>
                </a:lnTo>
                <a:lnTo>
                  <a:pt x="1054480" y="0"/>
                </a:lnTo>
                <a:lnTo>
                  <a:pt x="1817243" y="0"/>
                </a:lnTo>
                <a:lnTo>
                  <a:pt x="1817243" y="324992"/>
                </a:lnTo>
                <a:lnTo>
                  <a:pt x="1817243" y="464185"/>
                </a:lnTo>
                <a:lnTo>
                  <a:pt x="1817243" y="557022"/>
                </a:lnTo>
                <a:lnTo>
                  <a:pt x="1054480" y="557022"/>
                </a:lnTo>
                <a:lnTo>
                  <a:pt x="727582" y="557022"/>
                </a:lnTo>
                <a:lnTo>
                  <a:pt x="509650" y="557022"/>
                </a:lnTo>
                <a:lnTo>
                  <a:pt x="509650" y="464185"/>
                </a:lnTo>
                <a:lnTo>
                  <a:pt x="0" y="638175"/>
                </a:lnTo>
                <a:lnTo>
                  <a:pt x="509650" y="324992"/>
                </a:lnTo>
                <a:lnTo>
                  <a:pt x="509650" y="0"/>
                </a:lnTo>
                <a:close/>
              </a:path>
            </a:pathLst>
          </a:custGeom>
          <a:ln w="12954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56578" y="1461008"/>
            <a:ext cx="1029335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SimSun"/>
                <a:cs typeface="SimSun"/>
              </a:rPr>
              <a:t>引用</a:t>
            </a:r>
            <a:r>
              <a:rPr sz="1800" spc="-20">
                <a:latin typeface="Times New Roman"/>
                <a:cs typeface="Times New Roman"/>
              </a:rPr>
              <a:t>DEF1</a:t>
            </a:r>
            <a:r>
              <a:rPr sz="1800" spc="-25">
                <a:latin typeface="SimSun"/>
                <a:cs typeface="SimSun"/>
              </a:rPr>
              <a:t>零件</a:t>
            </a:r>
            <a:endParaRPr sz="1800">
              <a:latin typeface="SimSun"/>
              <a:cs typeface="SimSu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70167" y="5666490"/>
            <a:ext cx="1760855" cy="869950"/>
            <a:chOff x="6170167" y="5666490"/>
            <a:chExt cx="1760855" cy="869950"/>
          </a:xfrm>
        </p:grpSpPr>
        <p:sp>
          <p:nvSpPr>
            <p:cNvPr id="11" name="object 11"/>
            <p:cNvSpPr/>
            <p:nvPr/>
          </p:nvSpPr>
          <p:spPr>
            <a:xfrm>
              <a:off x="6417970" y="5672967"/>
              <a:ext cx="1506855" cy="857250"/>
            </a:xfrm>
            <a:custGeom>
              <a:avLst/>
              <a:gdLst/>
              <a:ahLst/>
              <a:cxnLst/>
              <a:rect l="l" t="t" r="r" b="b"/>
              <a:pathLst>
                <a:path w="1506854" h="857250">
                  <a:moveTo>
                    <a:pt x="1180988" y="0"/>
                  </a:moveTo>
                  <a:lnTo>
                    <a:pt x="1129318" y="3290"/>
                  </a:lnTo>
                  <a:lnTo>
                    <a:pt x="1080914" y="18680"/>
                  </a:lnTo>
                  <a:lnTo>
                    <a:pt x="1039723" y="45918"/>
                  </a:lnTo>
                  <a:lnTo>
                    <a:pt x="1028430" y="35685"/>
                  </a:lnTo>
                  <a:lnTo>
                    <a:pt x="1015767" y="26549"/>
                  </a:lnTo>
                  <a:lnTo>
                    <a:pt x="1001843" y="18591"/>
                  </a:lnTo>
                  <a:lnTo>
                    <a:pt x="986764" y="11895"/>
                  </a:lnTo>
                  <a:lnTo>
                    <a:pt x="940264" y="632"/>
                  </a:lnTo>
                  <a:lnTo>
                    <a:pt x="893235" y="1162"/>
                  </a:lnTo>
                  <a:lnTo>
                    <a:pt x="849046" y="12615"/>
                  </a:lnTo>
                  <a:lnTo>
                    <a:pt x="811069" y="34119"/>
                  </a:lnTo>
                  <a:lnTo>
                    <a:pt x="782675" y="64803"/>
                  </a:lnTo>
                  <a:lnTo>
                    <a:pt x="772749" y="57754"/>
                  </a:lnTo>
                  <a:lnTo>
                    <a:pt x="692735" y="26780"/>
                  </a:lnTo>
                  <a:lnTo>
                    <a:pt x="644729" y="23459"/>
                  </a:lnTo>
                  <a:lnTo>
                    <a:pt x="597874" y="29681"/>
                  </a:lnTo>
                  <a:lnTo>
                    <a:pt x="554564" y="44878"/>
                  </a:lnTo>
                  <a:lnTo>
                    <a:pt x="517195" y="68480"/>
                  </a:lnTo>
                  <a:lnTo>
                    <a:pt x="488162" y="99918"/>
                  </a:lnTo>
                  <a:lnTo>
                    <a:pt x="452766" y="86795"/>
                  </a:lnTo>
                  <a:lnTo>
                    <a:pt x="415311" y="78444"/>
                  </a:lnTo>
                  <a:lnTo>
                    <a:pt x="376594" y="74992"/>
                  </a:lnTo>
                  <a:lnTo>
                    <a:pt x="337413" y="76563"/>
                  </a:lnTo>
                  <a:lnTo>
                    <a:pt x="284780" y="86972"/>
                  </a:lnTo>
                  <a:lnTo>
                    <a:pt x="238073" y="105741"/>
                  </a:lnTo>
                  <a:lnTo>
                    <a:pt x="198503" y="131636"/>
                  </a:lnTo>
                  <a:lnTo>
                    <a:pt x="167285" y="163427"/>
                  </a:lnTo>
                  <a:lnTo>
                    <a:pt x="145630" y="199880"/>
                  </a:lnTo>
                  <a:lnTo>
                    <a:pt x="134752" y="239764"/>
                  </a:lnTo>
                  <a:lnTo>
                    <a:pt x="135864" y="281846"/>
                  </a:lnTo>
                  <a:lnTo>
                    <a:pt x="134594" y="284513"/>
                  </a:lnTo>
                  <a:lnTo>
                    <a:pt x="68204" y="302664"/>
                  </a:lnTo>
                  <a:lnTo>
                    <a:pt x="19532" y="342247"/>
                  </a:lnTo>
                  <a:lnTo>
                    <a:pt x="0" y="386558"/>
                  </a:lnTo>
                  <a:lnTo>
                    <a:pt x="3673" y="431695"/>
                  </a:lnTo>
                  <a:lnTo>
                    <a:pt x="28801" y="472462"/>
                  </a:lnTo>
                  <a:lnTo>
                    <a:pt x="73634" y="503664"/>
                  </a:lnTo>
                  <a:lnTo>
                    <a:pt x="53738" y="524159"/>
                  </a:lnTo>
                  <a:lnTo>
                    <a:pt x="40201" y="547220"/>
                  </a:lnTo>
                  <a:lnTo>
                    <a:pt x="33379" y="571989"/>
                  </a:lnTo>
                  <a:lnTo>
                    <a:pt x="33629" y="597606"/>
                  </a:lnTo>
                  <a:lnTo>
                    <a:pt x="46926" y="633773"/>
                  </a:lnTo>
                  <a:lnTo>
                    <a:pt x="73226" y="663846"/>
                  </a:lnTo>
                  <a:lnTo>
                    <a:pt x="109743" y="686131"/>
                  </a:lnTo>
                  <a:lnTo>
                    <a:pt x="153691" y="698931"/>
                  </a:lnTo>
                  <a:lnTo>
                    <a:pt x="202285" y="700552"/>
                  </a:lnTo>
                  <a:lnTo>
                    <a:pt x="203174" y="701809"/>
                  </a:lnTo>
                  <a:lnTo>
                    <a:pt x="233809" y="734807"/>
                  </a:lnTo>
                  <a:lnTo>
                    <a:pt x="267953" y="760138"/>
                  </a:lnTo>
                  <a:lnTo>
                    <a:pt x="306594" y="780101"/>
                  </a:lnTo>
                  <a:lnTo>
                    <a:pt x="348687" y="794494"/>
                  </a:lnTo>
                  <a:lnTo>
                    <a:pt x="393189" y="803116"/>
                  </a:lnTo>
                  <a:lnTo>
                    <a:pt x="439055" y="805763"/>
                  </a:lnTo>
                  <a:lnTo>
                    <a:pt x="485241" y="802234"/>
                  </a:lnTo>
                  <a:lnTo>
                    <a:pt x="530702" y="792326"/>
                  </a:lnTo>
                  <a:lnTo>
                    <a:pt x="574395" y="775838"/>
                  </a:lnTo>
                  <a:lnTo>
                    <a:pt x="599729" y="800427"/>
                  </a:lnTo>
                  <a:lnTo>
                    <a:pt x="629910" y="821131"/>
                  </a:lnTo>
                  <a:lnTo>
                    <a:pt x="664210" y="837537"/>
                  </a:lnTo>
                  <a:lnTo>
                    <a:pt x="701903" y="849231"/>
                  </a:lnTo>
                  <a:lnTo>
                    <a:pt x="755323" y="856758"/>
                  </a:lnTo>
                  <a:lnTo>
                    <a:pt x="807838" y="854745"/>
                  </a:lnTo>
                  <a:lnTo>
                    <a:pt x="857691" y="843925"/>
                  </a:lnTo>
                  <a:lnTo>
                    <a:pt x="903120" y="825029"/>
                  </a:lnTo>
                  <a:lnTo>
                    <a:pt x="942366" y="798790"/>
                  </a:lnTo>
                  <a:lnTo>
                    <a:pt x="973670" y="765939"/>
                  </a:lnTo>
                  <a:lnTo>
                    <a:pt x="995273" y="727209"/>
                  </a:lnTo>
                  <a:lnTo>
                    <a:pt x="1019811" y="737311"/>
                  </a:lnTo>
                  <a:lnTo>
                    <a:pt x="1045755" y="744680"/>
                  </a:lnTo>
                  <a:lnTo>
                    <a:pt x="1072747" y="749232"/>
                  </a:lnTo>
                  <a:lnTo>
                    <a:pt x="1100429" y="750882"/>
                  </a:lnTo>
                  <a:lnTo>
                    <a:pt x="1154092" y="745642"/>
                  </a:lnTo>
                  <a:lnTo>
                    <a:pt x="1202414" y="730206"/>
                  </a:lnTo>
                  <a:lnTo>
                    <a:pt x="1243462" y="706051"/>
                  </a:lnTo>
                  <a:lnTo>
                    <a:pt x="1275303" y="674653"/>
                  </a:lnTo>
                  <a:lnTo>
                    <a:pt x="1296003" y="637488"/>
                  </a:lnTo>
                  <a:lnTo>
                    <a:pt x="1303629" y="596031"/>
                  </a:lnTo>
                  <a:lnTo>
                    <a:pt x="1333341" y="591223"/>
                  </a:lnTo>
                  <a:lnTo>
                    <a:pt x="1388907" y="573101"/>
                  </a:lnTo>
                  <a:lnTo>
                    <a:pt x="1453241" y="530630"/>
                  </a:lnTo>
                  <a:lnTo>
                    <a:pt x="1481823" y="496258"/>
                  </a:lnTo>
                  <a:lnTo>
                    <a:pt x="1499607" y="458438"/>
                  </a:lnTo>
                  <a:lnTo>
                    <a:pt x="1506332" y="418710"/>
                  </a:lnTo>
                  <a:lnTo>
                    <a:pt x="1501738" y="378613"/>
                  </a:lnTo>
                  <a:lnTo>
                    <a:pt x="1485565" y="339688"/>
                  </a:lnTo>
                  <a:lnTo>
                    <a:pt x="1457553" y="303474"/>
                  </a:lnTo>
                  <a:lnTo>
                    <a:pt x="1460982" y="297314"/>
                  </a:lnTo>
                  <a:lnTo>
                    <a:pt x="1463776" y="290977"/>
                  </a:lnTo>
                  <a:lnTo>
                    <a:pt x="1466062" y="284513"/>
                  </a:lnTo>
                  <a:lnTo>
                    <a:pt x="1472619" y="246138"/>
                  </a:lnTo>
                  <a:lnTo>
                    <a:pt x="1466193" y="209049"/>
                  </a:lnTo>
                  <a:lnTo>
                    <a:pt x="1448028" y="174936"/>
                  </a:lnTo>
                  <a:lnTo>
                    <a:pt x="1419363" y="145486"/>
                  </a:lnTo>
                  <a:lnTo>
                    <a:pt x="1381442" y="122390"/>
                  </a:lnTo>
                  <a:lnTo>
                    <a:pt x="1335506" y="107335"/>
                  </a:lnTo>
                  <a:lnTo>
                    <a:pt x="1327844" y="85512"/>
                  </a:lnTo>
                  <a:lnTo>
                    <a:pt x="1315551" y="65177"/>
                  </a:lnTo>
                  <a:lnTo>
                    <a:pt x="1298948" y="46767"/>
                  </a:lnTo>
                  <a:lnTo>
                    <a:pt x="1278356" y="30716"/>
                  </a:lnTo>
                  <a:lnTo>
                    <a:pt x="1231982" y="9058"/>
                  </a:lnTo>
                  <a:lnTo>
                    <a:pt x="1180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930" y="6144437"/>
              <a:ext cx="142875" cy="1428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17970" y="5672967"/>
              <a:ext cx="1506855" cy="857250"/>
            </a:xfrm>
            <a:custGeom>
              <a:avLst/>
              <a:gdLst/>
              <a:ahLst/>
              <a:cxnLst/>
              <a:rect l="l" t="t" r="r" b="b"/>
              <a:pathLst>
                <a:path w="1506854" h="857250">
                  <a:moveTo>
                    <a:pt x="135864" y="281846"/>
                  </a:moveTo>
                  <a:lnTo>
                    <a:pt x="134752" y="239764"/>
                  </a:lnTo>
                  <a:lnTo>
                    <a:pt x="145630" y="199880"/>
                  </a:lnTo>
                  <a:lnTo>
                    <a:pt x="167285" y="163427"/>
                  </a:lnTo>
                  <a:lnTo>
                    <a:pt x="198503" y="131636"/>
                  </a:lnTo>
                  <a:lnTo>
                    <a:pt x="238073" y="105741"/>
                  </a:lnTo>
                  <a:lnTo>
                    <a:pt x="284780" y="86972"/>
                  </a:lnTo>
                  <a:lnTo>
                    <a:pt x="337413" y="76563"/>
                  </a:lnTo>
                  <a:lnTo>
                    <a:pt x="376594" y="74992"/>
                  </a:lnTo>
                  <a:lnTo>
                    <a:pt x="415311" y="78444"/>
                  </a:lnTo>
                  <a:lnTo>
                    <a:pt x="452766" y="86795"/>
                  </a:lnTo>
                  <a:lnTo>
                    <a:pt x="488162" y="99918"/>
                  </a:lnTo>
                  <a:lnTo>
                    <a:pt x="517195" y="68480"/>
                  </a:lnTo>
                  <a:lnTo>
                    <a:pt x="554564" y="44878"/>
                  </a:lnTo>
                  <a:lnTo>
                    <a:pt x="597874" y="29681"/>
                  </a:lnTo>
                  <a:lnTo>
                    <a:pt x="644729" y="23459"/>
                  </a:lnTo>
                  <a:lnTo>
                    <a:pt x="692735" y="26780"/>
                  </a:lnTo>
                  <a:lnTo>
                    <a:pt x="739495" y="40216"/>
                  </a:lnTo>
                  <a:lnTo>
                    <a:pt x="782675" y="64803"/>
                  </a:lnTo>
                  <a:lnTo>
                    <a:pt x="811069" y="34119"/>
                  </a:lnTo>
                  <a:lnTo>
                    <a:pt x="849046" y="12615"/>
                  </a:lnTo>
                  <a:lnTo>
                    <a:pt x="893235" y="1162"/>
                  </a:lnTo>
                  <a:lnTo>
                    <a:pt x="940264" y="632"/>
                  </a:lnTo>
                  <a:lnTo>
                    <a:pt x="986764" y="11895"/>
                  </a:lnTo>
                  <a:lnTo>
                    <a:pt x="1001843" y="18591"/>
                  </a:lnTo>
                  <a:lnTo>
                    <a:pt x="1015767" y="26549"/>
                  </a:lnTo>
                  <a:lnTo>
                    <a:pt x="1028430" y="35685"/>
                  </a:lnTo>
                  <a:lnTo>
                    <a:pt x="1039723" y="45918"/>
                  </a:lnTo>
                  <a:lnTo>
                    <a:pt x="1080914" y="18680"/>
                  </a:lnTo>
                  <a:lnTo>
                    <a:pt x="1129318" y="3290"/>
                  </a:lnTo>
                  <a:lnTo>
                    <a:pt x="1180988" y="0"/>
                  </a:lnTo>
                  <a:lnTo>
                    <a:pt x="1231982" y="9058"/>
                  </a:lnTo>
                  <a:lnTo>
                    <a:pt x="1278356" y="30716"/>
                  </a:lnTo>
                  <a:lnTo>
                    <a:pt x="1315551" y="65177"/>
                  </a:lnTo>
                  <a:lnTo>
                    <a:pt x="1335506" y="107335"/>
                  </a:lnTo>
                  <a:lnTo>
                    <a:pt x="1381442" y="122390"/>
                  </a:lnTo>
                  <a:lnTo>
                    <a:pt x="1419363" y="145486"/>
                  </a:lnTo>
                  <a:lnTo>
                    <a:pt x="1448028" y="174936"/>
                  </a:lnTo>
                  <a:lnTo>
                    <a:pt x="1466193" y="209049"/>
                  </a:lnTo>
                  <a:lnTo>
                    <a:pt x="1472619" y="246138"/>
                  </a:lnTo>
                  <a:lnTo>
                    <a:pt x="1466062" y="284513"/>
                  </a:lnTo>
                  <a:lnTo>
                    <a:pt x="1463776" y="290977"/>
                  </a:lnTo>
                  <a:lnTo>
                    <a:pt x="1460982" y="297314"/>
                  </a:lnTo>
                  <a:lnTo>
                    <a:pt x="1457553" y="303474"/>
                  </a:lnTo>
                  <a:lnTo>
                    <a:pt x="1485565" y="339688"/>
                  </a:lnTo>
                  <a:lnTo>
                    <a:pt x="1501738" y="378613"/>
                  </a:lnTo>
                  <a:lnTo>
                    <a:pt x="1506332" y="418710"/>
                  </a:lnTo>
                  <a:lnTo>
                    <a:pt x="1499607" y="458438"/>
                  </a:lnTo>
                  <a:lnTo>
                    <a:pt x="1481823" y="496258"/>
                  </a:lnTo>
                  <a:lnTo>
                    <a:pt x="1453241" y="530630"/>
                  </a:lnTo>
                  <a:lnTo>
                    <a:pt x="1414119" y="560014"/>
                  </a:lnTo>
                  <a:lnTo>
                    <a:pt x="1361874" y="583542"/>
                  </a:lnTo>
                  <a:lnTo>
                    <a:pt x="1303629" y="596031"/>
                  </a:lnTo>
                  <a:lnTo>
                    <a:pt x="1296003" y="637488"/>
                  </a:lnTo>
                  <a:lnTo>
                    <a:pt x="1275303" y="674653"/>
                  </a:lnTo>
                  <a:lnTo>
                    <a:pt x="1243462" y="706051"/>
                  </a:lnTo>
                  <a:lnTo>
                    <a:pt x="1202414" y="730206"/>
                  </a:lnTo>
                  <a:lnTo>
                    <a:pt x="1154092" y="745642"/>
                  </a:lnTo>
                  <a:lnTo>
                    <a:pt x="1100429" y="750882"/>
                  </a:lnTo>
                  <a:lnTo>
                    <a:pt x="1072747" y="749232"/>
                  </a:lnTo>
                  <a:lnTo>
                    <a:pt x="1045755" y="744680"/>
                  </a:lnTo>
                  <a:lnTo>
                    <a:pt x="1019811" y="737311"/>
                  </a:lnTo>
                  <a:lnTo>
                    <a:pt x="995273" y="727209"/>
                  </a:lnTo>
                  <a:lnTo>
                    <a:pt x="973670" y="765939"/>
                  </a:lnTo>
                  <a:lnTo>
                    <a:pt x="942366" y="798790"/>
                  </a:lnTo>
                  <a:lnTo>
                    <a:pt x="903120" y="825029"/>
                  </a:lnTo>
                  <a:lnTo>
                    <a:pt x="857691" y="843925"/>
                  </a:lnTo>
                  <a:lnTo>
                    <a:pt x="807838" y="854745"/>
                  </a:lnTo>
                  <a:lnTo>
                    <a:pt x="755323" y="856758"/>
                  </a:lnTo>
                  <a:lnTo>
                    <a:pt x="701903" y="849231"/>
                  </a:lnTo>
                  <a:lnTo>
                    <a:pt x="664210" y="837537"/>
                  </a:lnTo>
                  <a:lnTo>
                    <a:pt x="629910" y="821131"/>
                  </a:lnTo>
                  <a:lnTo>
                    <a:pt x="599729" y="800427"/>
                  </a:lnTo>
                  <a:lnTo>
                    <a:pt x="574395" y="775838"/>
                  </a:lnTo>
                  <a:lnTo>
                    <a:pt x="530702" y="792326"/>
                  </a:lnTo>
                  <a:lnTo>
                    <a:pt x="485241" y="802234"/>
                  </a:lnTo>
                  <a:lnTo>
                    <a:pt x="439055" y="805763"/>
                  </a:lnTo>
                  <a:lnTo>
                    <a:pt x="393189" y="803116"/>
                  </a:lnTo>
                  <a:lnTo>
                    <a:pt x="348687" y="794494"/>
                  </a:lnTo>
                  <a:lnTo>
                    <a:pt x="306594" y="780101"/>
                  </a:lnTo>
                  <a:lnTo>
                    <a:pt x="267953" y="760138"/>
                  </a:lnTo>
                  <a:lnTo>
                    <a:pt x="233809" y="734807"/>
                  </a:lnTo>
                  <a:lnTo>
                    <a:pt x="205206" y="704311"/>
                  </a:lnTo>
                  <a:lnTo>
                    <a:pt x="202285" y="700552"/>
                  </a:lnTo>
                  <a:lnTo>
                    <a:pt x="153691" y="698931"/>
                  </a:lnTo>
                  <a:lnTo>
                    <a:pt x="109743" y="686131"/>
                  </a:lnTo>
                  <a:lnTo>
                    <a:pt x="73226" y="663846"/>
                  </a:lnTo>
                  <a:lnTo>
                    <a:pt x="46926" y="633773"/>
                  </a:lnTo>
                  <a:lnTo>
                    <a:pt x="33629" y="597606"/>
                  </a:lnTo>
                  <a:lnTo>
                    <a:pt x="33379" y="571989"/>
                  </a:lnTo>
                  <a:lnTo>
                    <a:pt x="40201" y="547220"/>
                  </a:lnTo>
                  <a:lnTo>
                    <a:pt x="53738" y="524159"/>
                  </a:lnTo>
                  <a:lnTo>
                    <a:pt x="73634" y="503664"/>
                  </a:lnTo>
                  <a:lnTo>
                    <a:pt x="28801" y="472462"/>
                  </a:lnTo>
                  <a:lnTo>
                    <a:pt x="3673" y="431695"/>
                  </a:lnTo>
                  <a:lnTo>
                    <a:pt x="0" y="386558"/>
                  </a:lnTo>
                  <a:lnTo>
                    <a:pt x="19532" y="342247"/>
                  </a:lnTo>
                  <a:lnTo>
                    <a:pt x="41046" y="320085"/>
                  </a:lnTo>
                  <a:lnTo>
                    <a:pt x="68204" y="302664"/>
                  </a:lnTo>
                  <a:lnTo>
                    <a:pt x="99792" y="290601"/>
                  </a:lnTo>
                  <a:lnTo>
                    <a:pt x="134594" y="284513"/>
                  </a:lnTo>
                  <a:lnTo>
                    <a:pt x="135864" y="281846"/>
                  </a:lnTo>
                  <a:close/>
                </a:path>
              </a:pathLst>
            </a:custGeom>
            <a:ln w="1295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0167" y="6137960"/>
              <a:ext cx="285114" cy="15582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93255" y="5716105"/>
              <a:ext cx="1381760" cy="729615"/>
            </a:xfrm>
            <a:custGeom>
              <a:avLst/>
              <a:gdLst/>
              <a:ahLst/>
              <a:cxnLst/>
              <a:rect l="l" t="t" r="r" b="b"/>
              <a:pathLst>
                <a:path w="1381759" h="729614">
                  <a:moveTo>
                    <a:pt x="88265" y="473011"/>
                  </a:moveTo>
                  <a:lnTo>
                    <a:pt x="65204" y="473037"/>
                  </a:lnTo>
                  <a:lnTo>
                    <a:pt x="42560" y="470361"/>
                  </a:lnTo>
                  <a:lnTo>
                    <a:pt x="20702" y="465055"/>
                  </a:lnTo>
                  <a:lnTo>
                    <a:pt x="0" y="457187"/>
                  </a:lnTo>
                </a:path>
                <a:path w="1381759" h="729614">
                  <a:moveTo>
                    <a:pt x="166116" y="646087"/>
                  </a:moveTo>
                  <a:lnTo>
                    <a:pt x="156761" y="648712"/>
                  </a:lnTo>
                  <a:lnTo>
                    <a:pt x="147193" y="650852"/>
                  </a:lnTo>
                  <a:lnTo>
                    <a:pt x="137433" y="652502"/>
                  </a:lnTo>
                  <a:lnTo>
                    <a:pt x="127508" y="653656"/>
                  </a:lnTo>
                </a:path>
                <a:path w="1381759" h="729614">
                  <a:moveTo>
                    <a:pt x="498983" y="729246"/>
                  </a:moveTo>
                  <a:lnTo>
                    <a:pt x="492297" y="720986"/>
                  </a:lnTo>
                  <a:lnTo>
                    <a:pt x="486171" y="712466"/>
                  </a:lnTo>
                  <a:lnTo>
                    <a:pt x="480641" y="703704"/>
                  </a:lnTo>
                  <a:lnTo>
                    <a:pt x="475742" y="694715"/>
                  </a:lnTo>
                </a:path>
                <a:path w="1381759" h="729614">
                  <a:moveTo>
                    <a:pt x="929386" y="643140"/>
                  </a:moveTo>
                  <a:lnTo>
                    <a:pt x="928080" y="652748"/>
                  </a:lnTo>
                  <a:lnTo>
                    <a:pt x="926084" y="662279"/>
                  </a:lnTo>
                  <a:lnTo>
                    <a:pt x="923420" y="671715"/>
                  </a:lnTo>
                  <a:lnTo>
                    <a:pt x="920115" y="681037"/>
                  </a:lnTo>
                </a:path>
                <a:path w="1381759" h="729614">
                  <a:moveTo>
                    <a:pt x="1114298" y="409054"/>
                  </a:moveTo>
                  <a:lnTo>
                    <a:pt x="1161555" y="433830"/>
                  </a:lnTo>
                  <a:lnTo>
                    <a:pt x="1197371" y="467167"/>
                  </a:lnTo>
                  <a:lnTo>
                    <a:pt x="1219971" y="506846"/>
                  </a:lnTo>
                  <a:lnTo>
                    <a:pt x="1227582" y="550646"/>
                  </a:lnTo>
                </a:path>
                <a:path w="1381759" h="729614">
                  <a:moveTo>
                    <a:pt x="1381505" y="258241"/>
                  </a:moveTo>
                  <a:lnTo>
                    <a:pt x="1371931" y="273149"/>
                  </a:lnTo>
                  <a:lnTo>
                    <a:pt x="1360249" y="287056"/>
                  </a:lnTo>
                  <a:lnTo>
                    <a:pt x="1346590" y="299827"/>
                  </a:lnTo>
                  <a:lnTo>
                    <a:pt x="1331087" y="311327"/>
                  </a:lnTo>
                </a:path>
                <a:path w="1381759" h="729614">
                  <a:moveTo>
                    <a:pt x="1260475" y="61226"/>
                  </a:moveTo>
                  <a:lnTo>
                    <a:pt x="1262379" y="69507"/>
                  </a:lnTo>
                  <a:lnTo>
                    <a:pt x="1263269" y="77901"/>
                  </a:lnTo>
                  <a:lnTo>
                    <a:pt x="1263142" y="86309"/>
                  </a:lnTo>
                </a:path>
                <a:path w="1381759" h="729614">
                  <a:moveTo>
                    <a:pt x="938149" y="31978"/>
                  </a:moveTo>
                  <a:lnTo>
                    <a:pt x="943500" y="23456"/>
                  </a:lnTo>
                  <a:lnTo>
                    <a:pt x="949626" y="15265"/>
                  </a:lnTo>
                  <a:lnTo>
                    <a:pt x="956490" y="7436"/>
                  </a:lnTo>
                  <a:lnTo>
                    <a:pt x="964057" y="0"/>
                  </a:lnTo>
                </a:path>
                <a:path w="1381759" h="729614">
                  <a:moveTo>
                    <a:pt x="696341" y="47218"/>
                  </a:moveTo>
                  <a:lnTo>
                    <a:pt x="698698" y="40106"/>
                  </a:lnTo>
                  <a:lnTo>
                    <a:pt x="701579" y="33126"/>
                  </a:lnTo>
                  <a:lnTo>
                    <a:pt x="704984" y="26296"/>
                  </a:lnTo>
                  <a:lnTo>
                    <a:pt x="708914" y="19634"/>
                  </a:lnTo>
                </a:path>
                <a:path w="1381759" h="729614">
                  <a:moveTo>
                    <a:pt x="412623" y="56578"/>
                  </a:moveTo>
                  <a:lnTo>
                    <a:pt x="424743" y="62461"/>
                  </a:lnTo>
                  <a:lnTo>
                    <a:pt x="436340" y="68895"/>
                  </a:lnTo>
                  <a:lnTo>
                    <a:pt x="447413" y="75861"/>
                  </a:lnTo>
                  <a:lnTo>
                    <a:pt x="457962" y="83337"/>
                  </a:lnTo>
                </a:path>
                <a:path w="1381759" h="729614">
                  <a:moveTo>
                    <a:pt x="68579" y="266865"/>
                  </a:moveTo>
                  <a:lnTo>
                    <a:pt x="66026" y="259922"/>
                  </a:lnTo>
                  <a:lnTo>
                    <a:pt x="63865" y="252912"/>
                  </a:lnTo>
                  <a:lnTo>
                    <a:pt x="62061" y="245842"/>
                  </a:lnTo>
                  <a:lnTo>
                    <a:pt x="60578" y="238721"/>
                  </a:lnTo>
                </a:path>
              </a:pathLst>
            </a:custGeom>
            <a:ln w="12954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04838" y="5845302"/>
            <a:ext cx="8261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>
                <a:solidFill>
                  <a:srgbClr val="FF0000"/>
                </a:solidFill>
                <a:latin typeface="Microsoft JhengHei"/>
                <a:cs typeface="Microsoft JhengHei"/>
              </a:rPr>
              <a:t>類似</a:t>
            </a:r>
            <a:r>
              <a:rPr sz="1400" b="1" spc="-10">
                <a:solidFill>
                  <a:srgbClr val="FF0000"/>
                </a:solidFill>
                <a:latin typeface="Microsoft JhengHei"/>
                <a:cs typeface="Microsoft JhengHei"/>
              </a:rPr>
              <a:t>Class</a:t>
            </a:r>
            <a:endParaRPr sz="1400">
              <a:latin typeface="Microsoft JhengHei"/>
              <a:cs typeface="Microsoft JhengHei"/>
            </a:endParaRPr>
          </a:p>
          <a:p>
            <a:pPr marL="56515">
              <a:lnSpc>
                <a:spcPct val="100000"/>
              </a:lnSpc>
            </a:pPr>
            <a:r>
              <a:rPr sz="1400" b="1" spc="-10">
                <a:solidFill>
                  <a:srgbClr val="FF0000"/>
                </a:solidFill>
                <a:latin typeface="Microsoft JhengHei"/>
                <a:cs typeface="Microsoft JhengHei"/>
              </a:rPr>
              <a:t>與Object</a:t>
            </a:r>
            <a:endParaRPr sz="1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225996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pc="-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</a:t>
            </a:r>
            <a:endParaRPr spc="-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711835" y="1371600"/>
            <a:ext cx="7720330" cy="1679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319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dirty="0">
                <a:latin typeface="Microsoft JhengHei"/>
                <a:ea typeface="Microsoft JhengHei"/>
              </a:rPr>
              <a:t>請使用</a:t>
            </a:r>
            <a:r>
              <a:rPr lang="en-US" altLang="zh-TW" spc="-30" dirty="0">
                <a:latin typeface="Microsoft JhengHei"/>
                <a:ea typeface="Microsoft JhengHei"/>
                <a:cs typeface="Times New Roman"/>
              </a:rPr>
              <a:t>VHDL</a:t>
            </a:r>
            <a:r>
              <a:rPr lang="zh-TW" altLang="en-US" spc="-15" dirty="0">
                <a:latin typeface="Microsoft JhengHei"/>
                <a:ea typeface="Microsoft JhengHei"/>
              </a:rPr>
              <a:t>完成下列電路，</a:t>
            </a:r>
            <a:r>
              <a:rPr lang="zh-TW" altLang="en-US" sz="2800" dirty="0">
                <a:latin typeface="微軟正黑體"/>
                <a:ea typeface="微軟正黑體"/>
              </a:rPr>
              <a:t>並截圖</a:t>
            </a:r>
            <a:r>
              <a:rPr lang="zh-TW" altLang="en-US" sz="2800" dirty="0">
                <a:latin typeface="Microsoft JhengHei"/>
                <a:ea typeface="Microsoft JhengHei"/>
                <a:cs typeface="Times New Roman"/>
              </a:rPr>
              <a:t>製作成</a:t>
            </a:r>
            <a:r>
              <a:rPr lang="en-US" altLang="zh-TW" sz="2800" dirty="0">
                <a:latin typeface="Microsoft JhengHei"/>
                <a:ea typeface="Microsoft JhengHei"/>
                <a:cs typeface="Times New Roman"/>
              </a:rPr>
              <a:t>word</a:t>
            </a:r>
            <a:r>
              <a:rPr lang="zh-TW" altLang="en-US" sz="2800" dirty="0">
                <a:latin typeface="Microsoft JhengHei"/>
                <a:ea typeface="Microsoft JhengHei"/>
                <a:cs typeface="Times New Roman"/>
              </a:rPr>
              <a:t>檔</a:t>
            </a:r>
            <a:r>
              <a:rPr lang="zh-TW" altLang="zh-TW" sz="2800" dirty="0">
                <a:latin typeface="微軟正黑體"/>
                <a:ea typeface="微軟正黑體"/>
              </a:rPr>
              <a:t>，包括</a:t>
            </a:r>
            <a:r>
              <a:rPr lang="zh-TW" altLang="zh-TW" sz="2800" b="1" dirty="0">
                <a:latin typeface="微軟正黑體"/>
                <a:ea typeface="微軟正黑體"/>
              </a:rPr>
              <a:t>模擬電路設計圖</a:t>
            </a:r>
            <a:r>
              <a:rPr lang="zh-TW" altLang="zh-TW" sz="2800" dirty="0">
                <a:latin typeface="微軟正黑體"/>
                <a:ea typeface="微軟正黑體"/>
              </a:rPr>
              <a:t>、</a:t>
            </a:r>
            <a:r>
              <a:rPr lang="zh-TW" altLang="zh-TW" sz="2800" b="1" dirty="0">
                <a:latin typeface="微軟正黑體"/>
                <a:ea typeface="微軟正黑體"/>
              </a:rPr>
              <a:t>模擬波形圖</a:t>
            </a:r>
            <a:r>
              <a:rPr lang="zh-TW" altLang="en-US" sz="2800" dirty="0">
                <a:latin typeface="微軟正黑體"/>
                <a:ea typeface="微軟正黑體"/>
              </a:rPr>
              <a:t>。</a:t>
            </a:r>
            <a:endParaRPr lang="en-US" altLang="zh-TW" sz="2800" dirty="0">
              <a:latin typeface="微軟正黑體"/>
              <a:ea typeface="微軟正黑體"/>
            </a:endParaRPr>
          </a:p>
          <a:p>
            <a:pPr marL="240665" indent="-227965">
              <a:lnSpc>
                <a:spcPts val="319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endParaRPr lang="en-US" altLang="zh-TW" spc="-50" dirty="0">
              <a:latin typeface="微軟正黑體"/>
              <a:ea typeface="微軟正黑體"/>
            </a:endParaRPr>
          </a:p>
          <a:p>
            <a:pPr marL="240665" indent="-227965">
              <a:lnSpc>
                <a:spcPts val="319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spc="-50" dirty="0">
                <a:solidFill>
                  <a:srgbClr val="FF0000"/>
                </a:solidFill>
                <a:latin typeface="Microsoft JhengHei"/>
                <a:ea typeface="Microsoft JhengHei"/>
              </a:rPr>
              <a:t>可練習使用自動生成電路 </a:t>
            </a:r>
            <a:r>
              <a:rPr lang="en-US" altLang="zh-TW" spc="-50" dirty="0">
                <a:solidFill>
                  <a:srgbClr val="FF0000"/>
                </a:solidFill>
                <a:latin typeface="Microsoft JhengHei"/>
                <a:ea typeface="Microsoft JhengHei"/>
              </a:rPr>
              <a:t>(</a:t>
            </a:r>
            <a:r>
              <a:rPr lang="zh-TW" altLang="en-US" spc="-50" dirty="0">
                <a:solidFill>
                  <a:srgbClr val="FF0000"/>
                </a:solidFill>
                <a:latin typeface="Microsoft JhengHei"/>
                <a:ea typeface="Microsoft JhengHei"/>
              </a:rPr>
              <a:t>見</a:t>
            </a:r>
            <a:r>
              <a:rPr lang="en-US" altLang="zh-TW" spc="-50" dirty="0">
                <a:solidFill>
                  <a:srgbClr val="FF0000"/>
                </a:solidFill>
                <a:latin typeface="Microsoft JhengHei"/>
                <a:ea typeface="Microsoft JhengHei"/>
              </a:rPr>
              <a:t>p21)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F1537FE-BAF0-4085-95B9-E329F0569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16391" y="1210277"/>
            <a:ext cx="1639998" cy="6858000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C9720D7-3DDD-4FF0-926D-A5B0E4A94EB7}"/>
              </a:ext>
            </a:extLst>
          </p:cNvPr>
          <p:cNvCxnSpPr/>
          <p:nvPr/>
        </p:nvCxnSpPr>
        <p:spPr>
          <a:xfrm flipV="1">
            <a:off x="2387600" y="3721100"/>
            <a:ext cx="0" cy="584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B477617-6383-44FF-903A-34733992C8B7}"/>
              </a:ext>
            </a:extLst>
          </p:cNvPr>
          <p:cNvSpPr txBox="1"/>
          <p:nvPr/>
        </p:nvSpPr>
        <p:spPr>
          <a:xfrm>
            <a:off x="2171700" y="3355891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S7</a:t>
            </a:r>
            <a:endParaRPr lang="zh-TW" altLang="en-US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3BC0337-3172-4F5F-A4DA-33E57B13185F}"/>
              </a:ext>
            </a:extLst>
          </p:cNvPr>
          <p:cNvCxnSpPr/>
          <p:nvPr/>
        </p:nvCxnSpPr>
        <p:spPr>
          <a:xfrm flipV="1">
            <a:off x="3441700" y="3721100"/>
            <a:ext cx="0" cy="584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035A1D-5E5A-4F6A-B569-6D841D597CA0}"/>
              </a:ext>
            </a:extLst>
          </p:cNvPr>
          <p:cNvSpPr txBox="1"/>
          <p:nvPr/>
        </p:nvSpPr>
        <p:spPr>
          <a:xfrm>
            <a:off x="3225800" y="3355891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S6</a:t>
            </a:r>
            <a:endParaRPr lang="zh-TW" alt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9F2F821-8941-434D-8ADD-9ABA584ED59A}"/>
              </a:ext>
            </a:extLst>
          </p:cNvPr>
          <p:cNvCxnSpPr/>
          <p:nvPr/>
        </p:nvCxnSpPr>
        <p:spPr>
          <a:xfrm flipV="1">
            <a:off x="6273800" y="3716977"/>
            <a:ext cx="0" cy="584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1CEB8D9-5A54-4B2D-BE28-4E06E5D1EA37}"/>
              </a:ext>
            </a:extLst>
          </p:cNvPr>
          <p:cNvSpPr txBox="1"/>
          <p:nvPr/>
        </p:nvSpPr>
        <p:spPr>
          <a:xfrm>
            <a:off x="6057900" y="3351768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S1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134F350-3638-4B15-9EC4-2CE9904493DC}"/>
              </a:ext>
            </a:extLst>
          </p:cNvPr>
          <p:cNvCxnSpPr>
            <a:cxnSpLocks/>
          </p:cNvCxnSpPr>
          <p:nvPr/>
        </p:nvCxnSpPr>
        <p:spPr>
          <a:xfrm flipV="1">
            <a:off x="7099300" y="4298088"/>
            <a:ext cx="681990" cy="3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41957CD-250D-45D4-B503-EE66C6025FAC}"/>
              </a:ext>
            </a:extLst>
          </p:cNvPr>
          <p:cNvSpPr txBox="1"/>
          <p:nvPr/>
        </p:nvSpPr>
        <p:spPr>
          <a:xfrm>
            <a:off x="7911465" y="4113422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S0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B89708-F956-419F-B955-4F30743C91E0}"/>
              </a:ext>
            </a:extLst>
          </p:cNvPr>
          <p:cNvSpPr txBox="1"/>
          <p:nvPr/>
        </p:nvSpPr>
        <p:spPr>
          <a:xfrm>
            <a:off x="4067811" y="3347645"/>
            <a:ext cx="173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S5  S4  S3  S2</a:t>
            </a:r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F0C8A17-7D95-4D8E-A96F-AF9D548BBECB}"/>
              </a:ext>
            </a:extLst>
          </p:cNvPr>
          <p:cNvSpPr/>
          <p:nvPr/>
        </p:nvSpPr>
        <p:spPr>
          <a:xfrm>
            <a:off x="4572000" y="4730496"/>
            <a:ext cx="45719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4B11E05E-3C7D-4852-B5DB-00F01298514E}"/>
              </a:ext>
            </a:extLst>
          </p:cNvPr>
          <p:cNvSpPr/>
          <p:nvPr/>
        </p:nvSpPr>
        <p:spPr>
          <a:xfrm>
            <a:off x="4686934" y="4730496"/>
            <a:ext cx="45719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2E75ED8-76C8-40E1-B6C9-FC7F22A81BC5}"/>
              </a:ext>
            </a:extLst>
          </p:cNvPr>
          <p:cNvSpPr/>
          <p:nvPr/>
        </p:nvSpPr>
        <p:spPr>
          <a:xfrm>
            <a:off x="4816789" y="4730496"/>
            <a:ext cx="45719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FD7B533-CFDA-4E6B-A112-180955D55D6C}"/>
              </a:ext>
            </a:extLst>
          </p:cNvPr>
          <p:cNvSpPr/>
          <p:nvPr/>
        </p:nvSpPr>
        <p:spPr>
          <a:xfrm>
            <a:off x="4964430" y="4730496"/>
            <a:ext cx="45719" cy="60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9204"/>
            <a:ext cx="22599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TW" altLang="en-US" spc="-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加分題</a:t>
            </a:r>
            <a:endParaRPr spc="-50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711835" y="1371600"/>
            <a:ext cx="7720330" cy="210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319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dirty="0">
                <a:latin typeface="Microsoft JhengHei"/>
                <a:ea typeface="Microsoft JhengHei"/>
              </a:rPr>
              <a:t>請使用</a:t>
            </a:r>
            <a:r>
              <a:rPr lang="en-US" altLang="zh-TW" spc="-30" dirty="0">
                <a:latin typeface="Microsoft JhengHei"/>
                <a:ea typeface="Microsoft JhengHei"/>
                <a:cs typeface="Times New Roman"/>
              </a:rPr>
              <a:t>VHDL</a:t>
            </a:r>
            <a:r>
              <a:rPr lang="zh-TW" altLang="en-US" spc="-15" dirty="0">
                <a:latin typeface="Microsoft JhengHei"/>
                <a:ea typeface="Microsoft JhengHei"/>
              </a:rPr>
              <a:t>完成下列電路，</a:t>
            </a:r>
            <a:r>
              <a:rPr lang="zh-TW" altLang="en-US" sz="2800" dirty="0">
                <a:latin typeface="微軟正黑體"/>
                <a:ea typeface="微軟正黑體"/>
              </a:rPr>
              <a:t>並截圖</a:t>
            </a:r>
            <a:r>
              <a:rPr lang="zh-TW" altLang="en-US" sz="2800" dirty="0">
                <a:latin typeface="Microsoft JhengHei"/>
                <a:ea typeface="Microsoft JhengHei"/>
                <a:cs typeface="Times New Roman"/>
              </a:rPr>
              <a:t>製作成</a:t>
            </a:r>
            <a:r>
              <a:rPr lang="en-US" altLang="zh-TW" sz="2800" dirty="0">
                <a:latin typeface="Microsoft JhengHei"/>
                <a:ea typeface="Microsoft JhengHei"/>
                <a:cs typeface="Times New Roman"/>
              </a:rPr>
              <a:t>word</a:t>
            </a:r>
            <a:r>
              <a:rPr lang="zh-TW" altLang="en-US" sz="2800" dirty="0">
                <a:latin typeface="Microsoft JhengHei"/>
                <a:ea typeface="Microsoft JhengHei"/>
                <a:cs typeface="Times New Roman"/>
              </a:rPr>
              <a:t>檔</a:t>
            </a:r>
            <a:r>
              <a:rPr lang="zh-TW" altLang="zh-TW" sz="2800" dirty="0">
                <a:latin typeface="微軟正黑體"/>
                <a:ea typeface="微軟正黑體"/>
              </a:rPr>
              <a:t>，包括</a:t>
            </a:r>
            <a:r>
              <a:rPr lang="zh-TW" altLang="zh-TW" sz="2800" b="1" dirty="0">
                <a:latin typeface="微軟正黑體"/>
                <a:ea typeface="微軟正黑體"/>
              </a:rPr>
              <a:t>模擬電路設計圖</a:t>
            </a:r>
            <a:r>
              <a:rPr lang="zh-TW" altLang="zh-TW" sz="2800" dirty="0">
                <a:latin typeface="微軟正黑體"/>
                <a:ea typeface="微軟正黑體"/>
              </a:rPr>
              <a:t>、</a:t>
            </a:r>
            <a:r>
              <a:rPr lang="zh-TW" altLang="zh-TW" sz="2800" b="1" dirty="0">
                <a:latin typeface="微軟正黑體"/>
                <a:ea typeface="微軟正黑體"/>
              </a:rPr>
              <a:t>模擬波形圖</a:t>
            </a:r>
            <a:r>
              <a:rPr lang="zh-TW" altLang="en-US" sz="2800" dirty="0">
                <a:latin typeface="微軟正黑體"/>
                <a:ea typeface="微軟正黑體"/>
              </a:rPr>
              <a:t>。</a:t>
            </a:r>
            <a:endParaRPr lang="en-US" altLang="zh-TW" sz="2800" dirty="0">
              <a:latin typeface="微軟正黑體"/>
              <a:ea typeface="微軟正黑體"/>
            </a:endParaRPr>
          </a:p>
          <a:p>
            <a:pPr marL="240665" indent="-227965">
              <a:lnSpc>
                <a:spcPts val="319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endParaRPr lang="en-US" altLang="zh-TW" spc="-50" dirty="0">
              <a:latin typeface="微軟正黑體"/>
              <a:ea typeface="微軟正黑體"/>
            </a:endParaRPr>
          </a:p>
          <a:p>
            <a:pPr marL="240665" indent="-227965">
              <a:lnSpc>
                <a:spcPts val="319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spc="-50" dirty="0">
                <a:latin typeface="微軟正黑體"/>
                <a:ea typeface="微軟正黑體"/>
              </a:rPr>
              <a:t>輸入：</a:t>
            </a:r>
            <a:r>
              <a:rPr lang="en-US" altLang="zh-TW" spc="-50" dirty="0">
                <a:latin typeface="微軟正黑體"/>
                <a:ea typeface="微軟正黑體"/>
              </a:rPr>
              <a:t>Preset, Clear, S</a:t>
            </a:r>
            <a:r>
              <a:rPr lang="en-US" altLang="zh-TW" spc="-50" baseline="-25000" dirty="0">
                <a:latin typeface="微軟正黑體"/>
                <a:ea typeface="微軟正黑體"/>
              </a:rPr>
              <a:t>in </a:t>
            </a:r>
            <a:r>
              <a:rPr lang="en-US" altLang="zh-TW" spc="-50" dirty="0">
                <a:latin typeface="微軟正黑體"/>
                <a:ea typeface="微軟正黑體"/>
              </a:rPr>
              <a:t>, CLK</a:t>
            </a:r>
            <a:endParaRPr lang="en-US" altLang="zh-TW" spc="-50" baseline="-25000" dirty="0">
              <a:latin typeface="微軟正黑體"/>
              <a:ea typeface="微軟正黑體"/>
            </a:endParaRPr>
          </a:p>
          <a:p>
            <a:pPr marL="240665" indent="-227965">
              <a:lnSpc>
                <a:spcPts val="319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lang="zh-TW" altLang="en-US" spc="-50" dirty="0">
                <a:latin typeface="微軟正黑體"/>
                <a:ea typeface="微軟正黑體"/>
              </a:rPr>
              <a:t>輸出：</a:t>
            </a:r>
            <a:r>
              <a:rPr lang="en-US" altLang="zh-TW" spc="-50" dirty="0">
                <a:latin typeface="微軟正黑體"/>
                <a:ea typeface="微軟正黑體"/>
              </a:rPr>
              <a:t>Q</a:t>
            </a:r>
            <a:r>
              <a:rPr lang="en-US" altLang="zh-TW" spc="-50" baseline="-25000" dirty="0">
                <a:latin typeface="微軟正黑體"/>
                <a:ea typeface="微軟正黑體"/>
              </a:rPr>
              <a:t>A</a:t>
            </a:r>
            <a:r>
              <a:rPr lang="en-US" altLang="zh-TW" spc="-50" dirty="0">
                <a:latin typeface="微軟正黑體"/>
                <a:ea typeface="微軟正黑體"/>
              </a:rPr>
              <a:t>, Q</a:t>
            </a:r>
            <a:r>
              <a:rPr lang="en-US" altLang="zh-TW" spc="-50" baseline="-25000" dirty="0">
                <a:latin typeface="微軟正黑體"/>
                <a:ea typeface="微軟正黑體"/>
              </a:rPr>
              <a:t>B</a:t>
            </a:r>
            <a:r>
              <a:rPr lang="en-US" altLang="zh-TW" spc="-50" dirty="0">
                <a:latin typeface="微軟正黑體"/>
                <a:ea typeface="微軟正黑體"/>
              </a:rPr>
              <a:t>, Q</a:t>
            </a:r>
            <a:r>
              <a:rPr lang="en-US" altLang="zh-TW" spc="-50" baseline="-25000" dirty="0">
                <a:latin typeface="微軟正黑體"/>
                <a:ea typeface="微軟正黑體"/>
              </a:rPr>
              <a:t>C</a:t>
            </a:r>
            <a:r>
              <a:rPr lang="en-US" altLang="zh-TW" spc="-50" dirty="0">
                <a:latin typeface="微軟正黑體"/>
                <a:ea typeface="微軟正黑體"/>
              </a:rPr>
              <a:t>, Q</a:t>
            </a:r>
            <a:r>
              <a:rPr lang="en-US" altLang="zh-TW" spc="-50" baseline="-25000" dirty="0">
                <a:latin typeface="微軟正黑體"/>
                <a:ea typeface="微軟正黑體"/>
              </a:rPr>
              <a:t>D</a:t>
            </a:r>
            <a:endParaRPr lang="en-US" altLang="zh-TW" spc="-50" baseline="-25000" dirty="0">
              <a:latin typeface="Microsoft JhengHei"/>
              <a:ea typeface="Microsoft JhengHei"/>
            </a:endParaRPr>
          </a:p>
        </p:txBody>
      </p:sp>
      <p:pic>
        <p:nvPicPr>
          <p:cNvPr id="1026" name="Picture 2" descr="Digital Electronics - Shift Register - EXAMRADAR">
            <a:extLst>
              <a:ext uri="{FF2B5EF4-FFF2-40B4-BE49-F238E27FC236}">
                <a16:creationId xmlns:a16="http://schemas.microsoft.com/office/drawing/2014/main" id="{7F71BC15-2B81-4E8A-A047-9493AA039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" t="41027" r="7840" b="12275"/>
          <a:stretch/>
        </p:blipFill>
        <p:spPr bwMode="auto">
          <a:xfrm>
            <a:off x="222414" y="4462272"/>
            <a:ext cx="8921585" cy="23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5165E2CC-E686-42C4-80B8-C844E91532DC}"/>
              </a:ext>
            </a:extLst>
          </p:cNvPr>
          <p:cNvSpPr txBox="1"/>
          <p:nvPr/>
        </p:nvSpPr>
        <p:spPr>
          <a:xfrm>
            <a:off x="7014971" y="4859208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CL</a:t>
            </a:r>
            <a:endParaRPr lang="zh-TW" altLang="en-US" sz="1200" b="1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337C3DE3-22B3-4D0C-8D0A-FCA4398B5CB2}"/>
              </a:ext>
            </a:extLst>
          </p:cNvPr>
          <p:cNvCxnSpPr>
            <a:cxnSpLocks/>
          </p:cNvCxnSpPr>
          <p:nvPr/>
        </p:nvCxnSpPr>
        <p:spPr>
          <a:xfrm flipV="1">
            <a:off x="7228331" y="4593074"/>
            <a:ext cx="0" cy="266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9FF0299-34B7-445D-9E9E-F842D493757A}"/>
              </a:ext>
            </a:extLst>
          </p:cNvPr>
          <p:cNvSpPr/>
          <p:nvPr/>
        </p:nvSpPr>
        <p:spPr>
          <a:xfrm>
            <a:off x="4362450" y="4343400"/>
            <a:ext cx="590548" cy="50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A2A2478-2F04-43A7-8207-CA33FF59BDAC}"/>
              </a:ext>
            </a:extLst>
          </p:cNvPr>
          <p:cNvCxnSpPr>
            <a:cxnSpLocks/>
          </p:cNvCxnSpPr>
          <p:nvPr/>
        </p:nvCxnSpPr>
        <p:spPr>
          <a:xfrm flipV="1">
            <a:off x="816864" y="4246563"/>
            <a:ext cx="6704710" cy="204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3E51128-1EA6-49DD-ABA7-1D54A8C47579}"/>
              </a:ext>
            </a:extLst>
          </p:cNvPr>
          <p:cNvSpPr txBox="1"/>
          <p:nvPr/>
        </p:nvSpPr>
        <p:spPr>
          <a:xfrm>
            <a:off x="109473" y="4112311"/>
            <a:ext cx="707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Preset</a:t>
            </a:r>
            <a:endParaRPr lang="zh-TW" altLang="en-US" sz="12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8A47E7B-E39F-458A-BD8B-DD0DD46753B1}"/>
              </a:ext>
            </a:extLst>
          </p:cNvPr>
          <p:cNvSpPr txBox="1"/>
          <p:nvPr/>
        </p:nvSpPr>
        <p:spPr>
          <a:xfrm>
            <a:off x="7308214" y="4846508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PR</a:t>
            </a:r>
            <a:endParaRPr lang="zh-TW" altLang="en-US" sz="1200" b="1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E2A15C0-2A30-4AF3-A80A-7C316B7559C6}"/>
              </a:ext>
            </a:extLst>
          </p:cNvPr>
          <p:cNvCxnSpPr>
            <a:cxnSpLocks/>
          </p:cNvCxnSpPr>
          <p:nvPr/>
        </p:nvCxnSpPr>
        <p:spPr>
          <a:xfrm flipV="1">
            <a:off x="7521574" y="4255008"/>
            <a:ext cx="0" cy="62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5126F9A-7CA3-41DF-8A10-C70F2F2F8463}"/>
              </a:ext>
            </a:extLst>
          </p:cNvPr>
          <p:cNvSpPr txBox="1"/>
          <p:nvPr/>
        </p:nvSpPr>
        <p:spPr>
          <a:xfrm>
            <a:off x="5247321" y="4847392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CL</a:t>
            </a:r>
            <a:endParaRPr lang="zh-TW" altLang="en-US" sz="1200" b="1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4109FE31-BEA8-4692-9A89-934992F73144}"/>
              </a:ext>
            </a:extLst>
          </p:cNvPr>
          <p:cNvCxnSpPr>
            <a:cxnSpLocks/>
          </p:cNvCxnSpPr>
          <p:nvPr/>
        </p:nvCxnSpPr>
        <p:spPr>
          <a:xfrm flipV="1">
            <a:off x="5460681" y="4581258"/>
            <a:ext cx="0" cy="266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E3B52DAD-7FB1-417E-8953-F97793CFD2E4}"/>
              </a:ext>
            </a:extLst>
          </p:cNvPr>
          <p:cNvSpPr txBox="1"/>
          <p:nvPr/>
        </p:nvSpPr>
        <p:spPr>
          <a:xfrm>
            <a:off x="5540564" y="4834692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PR</a:t>
            </a:r>
            <a:endParaRPr lang="zh-TW" altLang="en-US" sz="1200" b="1" dirty="0"/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6970A8A-62C8-4A64-AF1E-23F1914A6C43}"/>
              </a:ext>
            </a:extLst>
          </p:cNvPr>
          <p:cNvCxnSpPr>
            <a:cxnSpLocks/>
          </p:cNvCxnSpPr>
          <p:nvPr/>
        </p:nvCxnSpPr>
        <p:spPr>
          <a:xfrm flipV="1">
            <a:off x="5753924" y="4243192"/>
            <a:ext cx="0" cy="62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3FC0338-9C1F-452C-9EE4-6EAFBC7FD1FC}"/>
              </a:ext>
            </a:extLst>
          </p:cNvPr>
          <p:cNvSpPr txBox="1"/>
          <p:nvPr/>
        </p:nvSpPr>
        <p:spPr>
          <a:xfrm>
            <a:off x="3583048" y="4884608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CL</a:t>
            </a:r>
            <a:endParaRPr lang="zh-TW" altLang="en-US" sz="1200" b="1" dirty="0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3268B3A1-ACC9-4BC1-BA16-EB7E169D6B61}"/>
              </a:ext>
            </a:extLst>
          </p:cNvPr>
          <p:cNvCxnSpPr>
            <a:cxnSpLocks/>
          </p:cNvCxnSpPr>
          <p:nvPr/>
        </p:nvCxnSpPr>
        <p:spPr>
          <a:xfrm flipV="1">
            <a:off x="3796408" y="4618474"/>
            <a:ext cx="0" cy="266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CFEF41B-AA1E-47D8-8DFD-8574D1501CAB}"/>
              </a:ext>
            </a:extLst>
          </p:cNvPr>
          <p:cNvSpPr txBox="1"/>
          <p:nvPr/>
        </p:nvSpPr>
        <p:spPr>
          <a:xfrm>
            <a:off x="3876291" y="4871908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PR</a:t>
            </a:r>
            <a:endParaRPr lang="zh-TW" altLang="en-US" sz="1200" b="1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13AD4671-F788-4DEE-B1BC-A4D734A14F75}"/>
              </a:ext>
            </a:extLst>
          </p:cNvPr>
          <p:cNvCxnSpPr>
            <a:cxnSpLocks/>
          </p:cNvCxnSpPr>
          <p:nvPr/>
        </p:nvCxnSpPr>
        <p:spPr>
          <a:xfrm flipV="1">
            <a:off x="4089651" y="4280408"/>
            <a:ext cx="0" cy="62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8319A79-2101-43E5-A9DD-81E303EDD868}"/>
              </a:ext>
            </a:extLst>
          </p:cNvPr>
          <p:cNvSpPr txBox="1"/>
          <p:nvPr/>
        </p:nvSpPr>
        <p:spPr>
          <a:xfrm>
            <a:off x="1849557" y="4855011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CL</a:t>
            </a:r>
            <a:endParaRPr lang="zh-TW" altLang="en-US" sz="1200" b="1" dirty="0"/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ECC2C78A-D1E1-44BC-AED4-3A1623DA551C}"/>
              </a:ext>
            </a:extLst>
          </p:cNvPr>
          <p:cNvCxnSpPr>
            <a:cxnSpLocks/>
          </p:cNvCxnSpPr>
          <p:nvPr/>
        </p:nvCxnSpPr>
        <p:spPr>
          <a:xfrm flipV="1">
            <a:off x="2062917" y="4588877"/>
            <a:ext cx="0" cy="266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CE8C696-24A7-4E7B-9805-6B1CAC0A7DFD}"/>
              </a:ext>
            </a:extLst>
          </p:cNvPr>
          <p:cNvSpPr txBox="1"/>
          <p:nvPr/>
        </p:nvSpPr>
        <p:spPr>
          <a:xfrm>
            <a:off x="2142800" y="4842311"/>
            <a:ext cx="42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PR</a:t>
            </a:r>
            <a:endParaRPr lang="zh-TW" altLang="en-US" sz="1200" b="1" dirty="0"/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08417F0A-15B2-43F3-BEAD-2A8CE83BF303}"/>
              </a:ext>
            </a:extLst>
          </p:cNvPr>
          <p:cNvCxnSpPr>
            <a:cxnSpLocks/>
          </p:cNvCxnSpPr>
          <p:nvPr/>
        </p:nvCxnSpPr>
        <p:spPr>
          <a:xfrm flipV="1">
            <a:off x="2356160" y="4250811"/>
            <a:ext cx="0" cy="62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82306264-2B81-4CAB-8623-7026D0B2F7A6}"/>
              </a:ext>
            </a:extLst>
          </p:cNvPr>
          <p:cNvCxnSpPr>
            <a:cxnSpLocks/>
          </p:cNvCxnSpPr>
          <p:nvPr/>
        </p:nvCxnSpPr>
        <p:spPr>
          <a:xfrm flipV="1">
            <a:off x="914400" y="4593073"/>
            <a:ext cx="6313931" cy="39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4BCCF928-D5A6-45B3-84D2-6A09C751E2C1}"/>
              </a:ext>
            </a:extLst>
          </p:cNvPr>
          <p:cNvSpPr txBox="1"/>
          <p:nvPr/>
        </p:nvSpPr>
        <p:spPr>
          <a:xfrm>
            <a:off x="160242" y="4458074"/>
            <a:ext cx="707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Clear</a:t>
            </a:r>
            <a:endParaRPr lang="zh-TW" altLang="en-US" sz="1200" b="1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5661710-7853-4440-B2CD-1FD22EA15D7D}"/>
              </a:ext>
            </a:extLst>
          </p:cNvPr>
          <p:cNvSpPr/>
          <p:nvPr/>
        </p:nvSpPr>
        <p:spPr>
          <a:xfrm>
            <a:off x="134835" y="4942336"/>
            <a:ext cx="590548" cy="73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D1A7E57-A59A-4194-AC59-6C9D4BC00C0D}"/>
              </a:ext>
            </a:extLst>
          </p:cNvPr>
          <p:cNvSpPr/>
          <p:nvPr/>
        </p:nvSpPr>
        <p:spPr>
          <a:xfrm>
            <a:off x="521589" y="5851084"/>
            <a:ext cx="590548" cy="73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7B1FBEF5-DAE3-4CFE-B3B5-9BE0BC5641DB}"/>
              </a:ext>
            </a:extLst>
          </p:cNvPr>
          <p:cNvSpPr txBox="1"/>
          <p:nvPr/>
        </p:nvSpPr>
        <p:spPr>
          <a:xfrm>
            <a:off x="820614" y="6169880"/>
            <a:ext cx="707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CLK</a:t>
            </a:r>
            <a:endParaRPr lang="zh-TW" altLang="en-US" sz="1200" b="1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5849249-B545-4432-82FE-7676851F32CE}"/>
              </a:ext>
            </a:extLst>
          </p:cNvPr>
          <p:cNvSpPr txBox="1"/>
          <p:nvPr/>
        </p:nvSpPr>
        <p:spPr>
          <a:xfrm>
            <a:off x="442332" y="5019903"/>
            <a:ext cx="707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/>
              <a:t>S</a:t>
            </a:r>
            <a:r>
              <a:rPr lang="en-US" altLang="zh-TW" sz="1200" b="1" baseline="-25000" dirty="0"/>
              <a:t>in</a:t>
            </a:r>
            <a:endParaRPr lang="zh-TW" altLang="en-US" sz="1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22721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資料型態</a:t>
            </a:r>
            <a:r>
              <a:rPr lang="en-US" altLang="zh-TW"/>
              <a:t>-</a:t>
            </a:r>
            <a:r>
              <a:rPr lang="zh-TW" altLang="en-US">
                <a:solidFill>
                  <a:srgbClr val="00B050"/>
                </a:solidFill>
              </a:rPr>
              <a:t>邏輯訊號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>
                <a:latin typeface="Times New Roman"/>
                <a:ea typeface="標楷體"/>
                <a:cs typeface="Times New Roman"/>
              </a:rPr>
              <a:t>VHDL</a:t>
            </a:r>
            <a:r>
              <a:rPr lang="zh-TW" altLang="en-US">
                <a:ea typeface="標楷體"/>
              </a:rPr>
              <a:t>的資料型態分為</a:t>
            </a:r>
            <a:r>
              <a:rPr lang="zh-TW" altLang="en-US">
                <a:solidFill>
                  <a:srgbClr val="00B050"/>
                </a:solidFill>
                <a:ea typeface="標楷體"/>
              </a:rPr>
              <a:t>邏輯訊號</a:t>
            </a:r>
            <a:r>
              <a:rPr lang="zh-TW" altLang="en-US">
                <a:ea typeface="標楷體"/>
              </a:rPr>
              <a:t>和</a:t>
            </a:r>
            <a:r>
              <a:rPr lang="zh-TW" altLang="en-US">
                <a:solidFill>
                  <a:srgbClr val="0070C0"/>
                </a:solidFill>
                <a:ea typeface="標楷體"/>
              </a:rPr>
              <a:t>數值訊號</a:t>
            </a:r>
            <a:endParaRPr lang="zh-TW" altLang="en-US">
              <a:ea typeface="標楷體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88334" y="1993551"/>
          <a:ext cx="6096000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775">
                  <a:extLst>
                    <a:ext uri="{9D8B030D-6E8A-4147-A177-3AD203B41FA5}">
                      <a16:colId xmlns:a16="http://schemas.microsoft.com/office/drawing/2014/main" val="827567149"/>
                    </a:ext>
                  </a:extLst>
                </a:gridCol>
                <a:gridCol w="1759352">
                  <a:extLst>
                    <a:ext uri="{9D8B030D-6E8A-4147-A177-3AD203B41FA5}">
                      <a16:colId xmlns:a16="http://schemas.microsoft.com/office/drawing/2014/main" val="2527334816"/>
                    </a:ext>
                  </a:extLst>
                </a:gridCol>
                <a:gridCol w="3105873">
                  <a:extLst>
                    <a:ext uri="{9D8B030D-6E8A-4147-A177-3AD203B41FA5}">
                      <a16:colId xmlns:a16="http://schemas.microsoft.com/office/drawing/2014/main" val="310849644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資料型態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範圍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776169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zh-TW" altLang="en-US" sz="1800">
                          <a:solidFill>
                            <a:srgbClr val="00B05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邏輯訊號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endParaRPr lang="zh-TW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1482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</a:t>
                      </a:r>
                      <a:endParaRPr lang="zh-TW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'1'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'0 '</a:t>
                      </a:r>
                      <a:endParaRPr lang="zh-TW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8574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bit_vector</a:t>
                      </a:r>
                      <a:endParaRPr lang="zh-TW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bit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陣列</a:t>
                      </a:r>
                      <a:endParaRPr lang="zh-TW" altLang="en-US" sz="180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03332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std_logic</a:t>
                      </a:r>
                      <a:endParaRPr lang="zh-TW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'U' (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大寫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未初始化</a:t>
                      </a:r>
                    </a:p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'X ' (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大寫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浮接未知</a:t>
                      </a:r>
                    </a:p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'0 '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低電位</a:t>
                      </a:r>
                    </a:p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'1'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高電位</a:t>
                      </a:r>
                    </a:p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'Z' (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大寫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高阻抗</a:t>
                      </a:r>
                    </a:p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'W' (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大寫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弱浮接</a:t>
                      </a:r>
                    </a:p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'L' (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大寫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弱低電位</a:t>
                      </a:r>
                    </a:p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'H ' (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大寫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弱高電位</a:t>
                      </a:r>
                    </a:p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' _ '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忽略</a:t>
                      </a:r>
                      <a:endParaRPr lang="zh-TW" altLang="en-US" sz="180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4355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std_logic_vector</a:t>
                      </a:r>
                      <a:endParaRPr lang="zh-TW" alt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std_logic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陣列</a:t>
                      </a:r>
                      <a:endParaRPr lang="zh-TW" altLang="en-US" sz="180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088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997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365128"/>
            <a:ext cx="7886700" cy="58118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資料物件</a:t>
            </a:r>
            <a:endParaRPr lang="en-US" altLang="zh-TW" sz="5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zh-TW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Object</a:t>
            </a:r>
            <a:endParaRPr lang="zh-TW" altLang="en-US" sz="5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936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資料物件</a:t>
            </a:r>
            <a:r>
              <a:rPr lang="en-US" altLang="zh-TW"/>
              <a:t>(1/4)</a:t>
            </a:r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968703"/>
          <a:ext cx="7647249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749">
                  <a:extLst>
                    <a:ext uri="{9D8B030D-6E8A-4147-A177-3AD203B41FA5}">
                      <a16:colId xmlns:a16="http://schemas.microsoft.com/office/drawing/2014/main" val="2859108076"/>
                    </a:ext>
                  </a:extLst>
                </a:gridCol>
                <a:gridCol w="6079500">
                  <a:extLst>
                    <a:ext uri="{9D8B030D-6E8A-4147-A177-3AD203B41FA5}">
                      <a16:colId xmlns:a16="http://schemas.microsoft.com/office/drawing/2014/main" val="1615122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資料物件種類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宣告格式與範例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3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常 數</a:t>
                      </a:r>
                      <a:endParaRPr lang="en-US" altLang="zh-TW" sz="1800" b="0" i="0" u="none" strike="noStrike" kern="1200" baseline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Constant</a:t>
                      </a:r>
                      <a:endParaRPr lang="zh-TW" altLang="en-US"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Constant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常數名稱</a:t>
                      </a:r>
                      <a:r>
                        <a:rPr lang="en-US" altLang="zh-TW" sz="1800" b="1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: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資料型態 </a:t>
                      </a:r>
                      <a:r>
                        <a:rPr lang="en-US" altLang="zh-TW" sz="1800" b="1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:=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初始值</a:t>
                      </a:r>
                      <a:r>
                        <a:rPr lang="en-US" altLang="zh-TW" sz="1800" b="1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Ex. Constant </a:t>
                      </a:r>
                      <a:r>
                        <a:rPr lang="en-US" altLang="zh-TW" sz="1800" b="0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A</a:t>
                      </a:r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: </a:t>
                      </a:r>
                      <a:r>
                        <a:rPr lang="en-US" altLang="zh-TW" sz="1800" b="1" i="1" u="none" strike="noStrike" kern="1200" baseline="0" err="1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std_logic</a:t>
                      </a:r>
                      <a:r>
                        <a:rPr lang="en-US" altLang="zh-TW" sz="1800" b="1" i="1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 </a:t>
                      </a:r>
                      <a:r>
                        <a:rPr lang="en-US" altLang="zh-TW" sz="1800" b="0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:= '1';</a:t>
                      </a:r>
                      <a:endParaRPr lang="zh-TW" altLang="en-US">
                        <a:solidFill>
                          <a:srgbClr val="0070C0"/>
                        </a:solidFill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23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信 號</a:t>
                      </a:r>
                      <a:endParaRPr lang="en-US" altLang="zh-TW" sz="1800" b="0" i="0" u="none" strike="noStrike" kern="1200" baseline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Signal</a:t>
                      </a:r>
                      <a:endParaRPr lang="zh-TW" altLang="en-US"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Signal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信號名稱</a:t>
                      </a:r>
                      <a:r>
                        <a:rPr lang="en-US" altLang="zh-TW" sz="1800" b="1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: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資料型態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(</a:t>
                      </a:r>
                      <a:r>
                        <a:rPr lang="en-US" altLang="zh-TW" sz="1800" b="1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:=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初始值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)</a:t>
                      </a:r>
                      <a:r>
                        <a:rPr lang="en-US" altLang="zh-TW" sz="1800" b="1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Signal </a:t>
                      </a:r>
                      <a:r>
                        <a:rPr lang="en-US" altLang="zh-TW" sz="1800" b="0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ci</a:t>
                      </a:r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: </a:t>
                      </a:r>
                      <a:r>
                        <a:rPr lang="en-US" altLang="zh-TW" sz="1800" b="1" i="1" u="none" strike="noStrike" kern="1200" baseline="0" err="1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std_logic</a:t>
                      </a:r>
                      <a:r>
                        <a:rPr lang="en-US" altLang="zh-TW" sz="1800" b="0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;</a:t>
                      </a:r>
                      <a:endParaRPr lang="zh-TW" altLang="en-US">
                        <a:solidFill>
                          <a:srgbClr val="0070C0"/>
                        </a:solidFill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632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變 數</a:t>
                      </a:r>
                      <a:endParaRPr lang="en-US" altLang="zh-TW" sz="1800" b="0" i="0" u="none" strike="noStrike" kern="1200" baseline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Variable</a:t>
                      </a:r>
                      <a:endParaRPr lang="zh-TW" altLang="en-US"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Variable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變數名稱</a:t>
                      </a:r>
                      <a:r>
                        <a:rPr lang="en-US" altLang="zh-TW" sz="1800" b="1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: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資料型態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(</a:t>
                      </a:r>
                      <a:r>
                        <a:rPr lang="en-US" altLang="zh-TW" sz="1800" b="1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:=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初始值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Variable </a:t>
                      </a:r>
                      <a:r>
                        <a:rPr lang="en-US" altLang="zh-TW" sz="1800" b="0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W</a:t>
                      </a:r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: </a:t>
                      </a:r>
                      <a:r>
                        <a:rPr lang="en-US" altLang="zh-TW" sz="1800" b="1" i="1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bit</a:t>
                      </a:r>
                      <a:r>
                        <a:rPr lang="en-US" altLang="zh-TW" sz="1800" b="0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;</a:t>
                      </a:r>
                      <a:endParaRPr lang="zh-TW" altLang="en-US">
                        <a:solidFill>
                          <a:srgbClr val="0070C0"/>
                        </a:solidFill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049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檔案</a:t>
                      </a:r>
                      <a:endParaRPr lang="en-US" altLang="zh-TW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File</a:t>
                      </a:r>
                      <a:endParaRPr lang="zh-TW" altLang="en-US"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File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檔案名稱</a:t>
                      </a:r>
                      <a:r>
                        <a:rPr lang="en-US" altLang="zh-TW" sz="1800" b="1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: 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text open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操作模式 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is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 "</a:t>
                      </a:r>
                      <a:r>
                        <a:rPr lang="zh-TW" altLang="en-US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檔名</a:t>
                      </a:r>
                      <a:r>
                        <a:rPr lang="en-US" altLang="zh-TW" sz="1800" b="0" i="0" u="none" strike="noStrike" kern="1200" baseline="0">
                          <a:solidFill>
                            <a:schemeClr val="dk1"/>
                          </a:solidFill>
                          <a:latin typeface="標楷體" panose="03000509000000000000" pitchFamily="65" charset="-120"/>
                          <a:ea typeface="標楷體"/>
                          <a:cs typeface="+mn-cs"/>
                        </a:rPr>
                        <a:t>"</a:t>
                      </a:r>
                      <a:endParaRPr lang="en-US" altLang="zh-TW" sz="1800" b="0" i="0" u="none" strike="noStrike" kern="1200" baseline="0">
                        <a:solidFill>
                          <a:schemeClr val="dk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  <a:p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File </a:t>
                      </a:r>
                      <a:r>
                        <a:rPr lang="en-US" altLang="zh-TW" sz="1800" b="0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RESULTS</a:t>
                      </a:r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: </a:t>
                      </a:r>
                      <a:r>
                        <a:rPr lang="en-US" altLang="zh-TW" sz="1800" b="1" i="1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TEXT </a:t>
                      </a:r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open </a:t>
                      </a:r>
                      <a:r>
                        <a:rPr lang="en-US" altLang="zh-TW" sz="1800" b="1" i="1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WRITE_MODE </a:t>
                      </a:r>
                      <a:r>
                        <a:rPr lang="en-US" altLang="zh-TW" sz="1800" b="1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is </a:t>
                      </a:r>
                      <a:r>
                        <a:rPr lang="en-US" altLang="zh-TW" sz="1800" b="0" i="0" u="none" strike="noStrike" kern="1200" baseline="0">
                          <a:solidFill>
                            <a:srgbClr val="0070C0"/>
                          </a:solidFill>
                          <a:latin typeface="Times New Roman"/>
                          <a:ea typeface="標楷體"/>
                          <a:cs typeface="Times New Roman"/>
                        </a:rPr>
                        <a:t>"results.txt";</a:t>
                      </a:r>
                      <a:endParaRPr lang="zh-TW" altLang="en-US">
                        <a:solidFill>
                          <a:srgbClr val="0070C0"/>
                        </a:solidFill>
                        <a:latin typeface="Times New Roman"/>
                        <a:ea typeface="標楷體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841088"/>
                  </a:ext>
                </a:extLst>
              </a:tr>
            </a:tbl>
          </a:graphicData>
        </a:graphic>
      </p:graphicFrame>
      <p:sp>
        <p:nvSpPr>
          <p:cNvPr id="6" name="向下箭號 5"/>
          <p:cNvSpPr/>
          <p:nvPr/>
        </p:nvSpPr>
        <p:spPr>
          <a:xfrm rot="1800000">
            <a:off x="6116843" y="1531442"/>
            <a:ext cx="1832445" cy="98512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sz="1400">
                <a:latin typeface="Times New Roman"/>
                <a:ea typeface="標楷體"/>
                <a:cs typeface="Times New Roman"/>
              </a:rPr>
              <a:t>Constant</a:t>
            </a:r>
            <a:endParaRPr lang="zh-TW" sz="1400">
              <a:latin typeface="Times New Roman"/>
              <a:ea typeface="標楷體"/>
              <a:cs typeface="Times New Roman"/>
            </a:endParaRPr>
          </a:p>
          <a:p>
            <a:pPr algn="ctr"/>
            <a:r>
              <a:rPr lang="zh-TW" altLang="en-US" sz="1400">
                <a:latin typeface="標楷體" panose="03000509000000000000" pitchFamily="65" charset="-120"/>
                <a:ea typeface="標楷體"/>
              </a:rPr>
              <a:t>一定要設定初始值</a:t>
            </a:r>
            <a:endParaRPr lang="zh-TW" sz="1400">
              <a:ea typeface="標楷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374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DFE472CAEC1FD499237524AA6113DCD" ma:contentTypeVersion="13" ma:contentTypeDescription="建立新的文件。" ma:contentTypeScope="" ma:versionID="afb7d8d8915572675343e1cd55631f67">
  <xsd:schema xmlns:xsd="http://www.w3.org/2001/XMLSchema" xmlns:xs="http://www.w3.org/2001/XMLSchema" xmlns:p="http://schemas.microsoft.com/office/2006/metadata/properties" xmlns:ns2="15579555-90e4-4a66-8922-7ece08508977" xmlns:ns3="48f93eb0-af80-448e-9c7c-490f1e4d69c4" targetNamespace="http://schemas.microsoft.com/office/2006/metadata/properties" ma:root="true" ma:fieldsID="cd21bee825951eec93bd0c3cb51404a8" ns2:_="" ns3:_="">
    <xsd:import namespace="15579555-90e4-4a66-8922-7ece08508977"/>
    <xsd:import namespace="48f93eb0-af80-448e-9c7c-490f1e4d69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79555-90e4-4a66-8922-7ece085089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8" nillable="true" ma:taxonomy="true" ma:internalName="lcf76f155ced4ddcb4097134ff3c332f" ma:taxonomyFieldName="MediaServiceImageTags" ma:displayName="影像標籤" ma:readOnly="false" ma:fieldId="{5cf76f15-5ced-4ddc-b409-7134ff3c332f}" ma:taxonomyMulti="true" ma:sspId="5d63023d-ffa0-4c14-acc4-83752c74620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93eb0-af80-448e-9c7c-490f1e4d69c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74b6aa7-8e73-4f07-ada7-aea206cedbb6}" ma:internalName="TaxCatchAll" ma:showField="CatchAllData" ma:web="48f93eb0-af80-448e-9c7c-490f1e4d69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579555-90e4-4a66-8922-7ece08508977">
      <Terms xmlns="http://schemas.microsoft.com/office/infopath/2007/PartnerControls"/>
    </lcf76f155ced4ddcb4097134ff3c332f>
    <TaxCatchAll xmlns="48f93eb0-af80-448e-9c7c-490f1e4d69c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737E06-A6D2-4EF1-BFF5-B863437A82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79555-90e4-4a66-8922-7ece08508977"/>
    <ds:schemaRef ds:uri="48f93eb0-af80-448e-9c7c-490f1e4d69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505E9C-166A-43AF-BCC0-28718313C15D}">
  <ds:schemaRefs>
    <ds:schemaRef ds:uri="15579555-90e4-4a66-8922-7ece08508977"/>
    <ds:schemaRef ds:uri="48f93eb0-af80-448e-9c7c-490f1e4d69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CAA5302-83F8-4C81-91FB-46DDFCE914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4529</Words>
  <Application>Microsoft Office PowerPoint</Application>
  <PresentationFormat>如螢幕大小 (4:3)</PresentationFormat>
  <Paragraphs>632</Paragraphs>
  <Slides>66</Slides>
  <Notes>0</Notes>
  <HiddenSlides>23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66</vt:i4>
      </vt:variant>
    </vt:vector>
  </HeadingPairs>
  <TitlesOfParts>
    <vt:vector size="79" baseType="lpstr">
      <vt:lpstr>Arial MT</vt:lpstr>
      <vt:lpstr>Malgun Gothic</vt:lpstr>
      <vt:lpstr>SimSun</vt:lpstr>
      <vt:lpstr>微軟正黑體</vt:lpstr>
      <vt:lpstr>微軟正黑體</vt:lpstr>
      <vt:lpstr>標楷體</vt:lpstr>
      <vt:lpstr>Arial</vt:lpstr>
      <vt:lpstr>Calibri</vt:lpstr>
      <vt:lpstr>Calibri Light</vt:lpstr>
      <vt:lpstr>Courier New</vt:lpstr>
      <vt:lpstr>Times New Roman</vt:lpstr>
      <vt:lpstr>Office Theme</vt:lpstr>
      <vt:lpstr>Office 佈景主題</vt:lpstr>
      <vt:lpstr>VHDL與循序邏輯電路設計</vt:lpstr>
      <vt:lpstr>Outline</vt:lpstr>
      <vt:lpstr>VHDL介紹</vt:lpstr>
      <vt:lpstr>PowerPoint 簡報</vt:lpstr>
      <vt:lpstr>單體(Entity)</vt:lpstr>
      <vt:lpstr>訊號模式</vt:lpstr>
      <vt:lpstr>資料型態-邏輯訊號</vt:lpstr>
      <vt:lpstr>PowerPoint 簡報</vt:lpstr>
      <vt:lpstr>資料物件(1/4)</vt:lpstr>
      <vt:lpstr>資料物件(2/4)</vt:lpstr>
      <vt:lpstr>資料物件(3/4)</vt:lpstr>
      <vt:lpstr>資料物件(4/4)</vt:lpstr>
      <vt:lpstr>PowerPoint 簡報</vt:lpstr>
      <vt:lpstr>架構(Architecture)(1/5)</vt:lpstr>
      <vt:lpstr>架構(Architecture)(2/5)</vt:lpstr>
      <vt:lpstr>架構(Architecture)(3/5)</vt:lpstr>
      <vt:lpstr>架構(Architecture)(4/5)</vt:lpstr>
      <vt:lpstr>PowerPoint 簡報</vt:lpstr>
      <vt:lpstr>結構性描述 (Structural Description)</vt:lpstr>
      <vt:lpstr>Component 與Port-Map 敘述(1/6)</vt:lpstr>
      <vt:lpstr>Component 與Port-Map 敘述(2/6)</vt:lpstr>
      <vt:lpstr>Component 與Port-Map 敘述(3/6)</vt:lpstr>
      <vt:lpstr>Component 與Port-Map 敘述(4/6)</vt:lpstr>
      <vt:lpstr>Component 與Port-Map 敘述(5/6)</vt:lpstr>
      <vt:lpstr>Component 與Port-Map 敘述(6/6)</vt:lpstr>
      <vt:lpstr>自動生成電路(1/7)</vt:lpstr>
      <vt:lpstr>自動生成電路(2/7)</vt:lpstr>
      <vt:lpstr>自動生成電路(3/7)</vt:lpstr>
      <vt:lpstr>自動生成電路(4/7)</vt:lpstr>
      <vt:lpstr>自動生成電路(5/7)</vt:lpstr>
      <vt:lpstr>自動生成電路(6/7)</vt:lpstr>
      <vt:lpstr>自動生成電路(7/7)</vt:lpstr>
      <vt:lpstr>PowerPoint 簡報</vt:lpstr>
      <vt:lpstr>行為描述(Behavior Description)</vt:lpstr>
      <vt:lpstr>Process結構(1/5)</vt:lpstr>
      <vt:lpstr>Process結構(2/5)</vt:lpstr>
      <vt:lpstr>Process結構(3/5)</vt:lpstr>
      <vt:lpstr>Process結構(4/5)</vt:lpstr>
      <vt:lpstr>Process結構(5/5)</vt:lpstr>
      <vt:lpstr>If-Then-Else 敘述(1/4)</vt:lpstr>
      <vt:lpstr>If-Then-Else 敘述(2/4)</vt:lpstr>
      <vt:lpstr>If-Then-Else 敘述(3/4)</vt:lpstr>
      <vt:lpstr>If-Then-Else 敘述(4/4)</vt:lpstr>
      <vt:lpstr>Case-When 敘述</vt:lpstr>
      <vt:lpstr>Loop 敘述(1/7)</vt:lpstr>
      <vt:lpstr>Loop 敘述(2/7)</vt:lpstr>
      <vt:lpstr>Loop 敘述(3/7)</vt:lpstr>
      <vt:lpstr>Loop 敘述(4/7)</vt:lpstr>
      <vt:lpstr>Loop 敘述(5/7)</vt:lpstr>
      <vt:lpstr>Loop 敘述(6/7)</vt:lpstr>
      <vt:lpstr>Loop 敘述(7/7)</vt:lpstr>
      <vt:lpstr>PowerPoint 簡報</vt:lpstr>
      <vt:lpstr>時脈觸發</vt:lpstr>
      <vt:lpstr>Flip-Flop 正反器設計(1/7)</vt:lpstr>
      <vt:lpstr>Flip-Flop 正反器設計(2/7) </vt:lpstr>
      <vt:lpstr>Flip-Flop 正反器設計(3/7) </vt:lpstr>
      <vt:lpstr>Flip-Flop 正反器設計(4/7)  </vt:lpstr>
      <vt:lpstr>Flip-Flop 正反器設計(5/7)  </vt:lpstr>
      <vt:lpstr>Flip-Flop 正反器設計(6/7)  </vt:lpstr>
      <vt:lpstr>Flip-Flop 正反器設計(7/7)  </vt:lpstr>
      <vt:lpstr>Generic 敘述(1/4)</vt:lpstr>
      <vt:lpstr>Generic 敘述(2/4)</vt:lpstr>
      <vt:lpstr>Generic 敘述(3/4)</vt:lpstr>
      <vt:lpstr>Generic 敘述(4/4)</vt:lpstr>
      <vt:lpstr>作業</vt:lpstr>
      <vt:lpstr>加分題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電子元件與儀器操作</dc:title>
  <dc:creator>patrick</dc:creator>
  <cp:lastModifiedBy>周育薇</cp:lastModifiedBy>
  <cp:revision>28</cp:revision>
  <dcterms:created xsi:type="dcterms:W3CDTF">2024-02-16T14:16:11Z</dcterms:created>
  <dcterms:modified xsi:type="dcterms:W3CDTF">2024-03-22T02:02:52Z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2024-02-16T00:00:00Z</vt:filetime>
  </property>
  <property fmtid="{D5CDD505-2E9C-101B-9397-08002B2CF9AE}" pid="5" name="Producer">
    <vt:lpwstr>Microsoft® PowerPoint® 2016</vt:lpwstr>
  </property>
  <property fmtid="{D5CDD505-2E9C-101B-9397-08002B2CF9AE}" pid="6" name="ContentTypeId">
    <vt:lpwstr>0x0101009DFE472CAEC1FD499237524AA6113DCD</vt:lpwstr>
  </property>
  <property fmtid="{D5CDD505-2E9C-101B-9397-08002B2CF9AE}" pid="7" name="MediaServiceImageTags">
    <vt:lpwstr/>
  </property>
</Properties>
</file>